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72" r:id="rId4"/>
    <p:sldId id="273" r:id="rId5"/>
    <p:sldId id="274" r:id="rId6"/>
    <p:sldId id="259" r:id="rId7"/>
    <p:sldId id="275" r:id="rId8"/>
    <p:sldId id="276" r:id="rId9"/>
    <p:sldId id="277" r:id="rId10"/>
    <p:sldId id="278" r:id="rId11"/>
    <p:sldId id="257" r:id="rId12"/>
    <p:sldId id="262" r:id="rId13"/>
    <p:sldId id="261" r:id="rId14"/>
    <p:sldId id="263" r:id="rId15"/>
    <p:sldId id="285" r:id="rId16"/>
    <p:sldId id="264" r:id="rId17"/>
    <p:sldId id="279" r:id="rId18"/>
    <p:sldId id="280" r:id="rId19"/>
    <p:sldId id="281" r:id="rId20"/>
    <p:sldId id="265" r:id="rId21"/>
    <p:sldId id="282" r:id="rId22"/>
    <p:sldId id="283" r:id="rId23"/>
    <p:sldId id="284" r:id="rId24"/>
    <p:sldId id="266" r:id="rId25"/>
    <p:sldId id="267" r:id="rId26"/>
    <p:sldId id="268" r:id="rId2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AB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01"/>
  </p:normalViewPr>
  <p:slideViewPr>
    <p:cSldViewPr snapToGrid="0" showGuides="1">
      <p:cViewPr varScale="1">
        <p:scale>
          <a:sx n="109" d="100"/>
          <a:sy n="109" d="100"/>
        </p:scale>
        <p:origin x="68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0D3E3C-B8CE-83FE-255D-273C2656EC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637AE6-4BFC-78C7-9A86-6E9FABACB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BD7B41-A0E9-F701-34A3-25B305005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583F4E-BFF9-D611-953E-D8EA1572A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88F44D-5F95-5A65-D973-075E81E63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199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C89C70-4300-7585-3852-3EB3FA99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D62241C-BDB4-22EB-9FF5-A47B10A9E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5582D9-EEA2-16E7-5155-54D361346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6897059-AE14-76FC-E3F5-B5CDC7D00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7FF44E-9D67-BE92-6D84-5191F3BA1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0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C470F97-60C9-D1AD-700D-170C5D6EF8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225A820-8133-4FF1-C190-306AA201C9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0C5B2E-97AA-2A39-2DCC-B82073185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372326-2DCA-2AFB-84AC-CB715EFB3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FB3A409-675A-65B2-9BDA-CE5873922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48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1C7F0D-356E-E906-D9C8-2639CB383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507B61-3015-C77B-BFCD-FB4B8448D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C53C23-78E4-9929-6AFF-024E97A07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48B340-2662-4D4F-C5F3-67575F842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36DD6CD-00AA-571D-5C40-5DCE2E181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10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B2B9B1-BCD8-4872-EBC1-4F9A16C8B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82F841-4B62-DCD2-2BFF-44CFA3568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413105-6CB2-614B-790F-2480C6653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AAF66A-D527-8466-B4F0-E569E66B3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C7A7A64-4A29-036D-B5B1-2A8AD0AFC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236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38F124-684D-4598-5A7D-03D65353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49132E-CD86-DAC6-1FC8-012B203069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370DA00-D08D-F1A6-D194-0915C713B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5D2161C-4D17-9657-8FDA-7A7B5D023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E70B347-9DC5-787D-DAD9-D60198388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A65E09-C923-5A13-C23A-B16F13E04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25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2B0913-F0E0-8916-84E8-3D60B8C37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0231ADD-ADC1-38E3-4D1A-7A0F5B111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D163E64-1A87-61D0-D0E5-2DFB31BB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CD48541-7C30-E07D-8D26-6325DD520C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58D8963-FD7B-BB91-1962-472AD2155B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CDB5CB-DA3A-6079-A0F4-388A905B9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8DD0C46-5E77-4E3A-91D5-3D1920B6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DE838F3-06E4-293D-CC61-C861EA225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79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1FF270-15D8-B783-365B-55E86DC6B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2483FA6-8E44-55F0-682B-D275C4F5E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12367FE-6C40-1DAB-824E-EF2CD8E86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58DECFF-475D-7FDF-A63C-413B09D08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26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0A9D541-004A-F7C1-8FEA-78130DF22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7402CB4-9BA6-7B49-DF39-3CF5D98C3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E8741A2-F653-AD49-0C75-FDB13715B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469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34B0D5-10D9-240D-BCF1-FBBA13DEC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8F6AC8-2233-1AFB-631F-02E645C1F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B3F3323-1FFB-4ADB-7D60-4EF843D4E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D9C7C13-5951-D117-D39E-EABDB9ECD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527AE8-5C3C-3478-4415-B1696726D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C88AD9A-5312-7469-522C-F6E55DD17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341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39D2BF-5CE7-2528-56A1-E2DC81141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B5E6631-E65C-D630-80BE-4026AE2C7D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098BBEC-FE63-479C-9850-25DFDAABE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F60433-5FE0-2D12-398E-FCF29BC0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E1B0BD8-03A5-DFD0-5D4E-9884682AF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D701B8-E609-7A0B-1A9A-D45CD2BB4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087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833AAE9-60F7-912E-326F-4FC70A8F1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DAEFC44-F84D-D2E4-283E-F9CEA4766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59B02C-211A-2B8E-8F8E-D20A066EA5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B9DC0-3BA3-A540-B26A-D0CF69B05D2F}" type="datetimeFigureOut">
              <a:rPr lang="en-US" smtClean="0"/>
              <a:t>6/22/23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D46A0CB-8E71-165C-F8CE-A3EFB5CCE3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A7EEB9A-5A23-AFA5-0F60-8FF6611DE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42A9E-B740-E94B-9DF4-3E1F0F230D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863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emf"/><Relationship Id="rId4" Type="http://schemas.openxmlformats.org/officeDocument/2006/relationships/image" Target="../media/image3.png"/><Relationship Id="rId9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9.png"/><Relationship Id="rId7" Type="http://schemas.openxmlformats.org/officeDocument/2006/relationships/image" Target="../media/image13.sv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emf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45EB4A-DBBC-5B46-6E8A-7E4CEF25E9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0886" y="971891"/>
            <a:ext cx="7814100" cy="2975075"/>
          </a:xfrm>
        </p:spPr>
        <p:txBody>
          <a:bodyPr>
            <a:normAutofit/>
          </a:bodyPr>
          <a:lstStyle/>
          <a:p>
            <a:r>
              <a:rPr lang="en-US" sz="4400" b="1" dirty="0"/>
              <a:t>THE ROLE OF RECENT SPECIATION IN MODERN DYNAMICS OF VERTEBRATE DIVERSITY</a:t>
            </a:r>
          </a:p>
        </p:txBody>
      </p:sp>
    </p:spTree>
    <p:extLst>
      <p:ext uri="{BB962C8B-B14F-4D97-AF65-F5344CB8AC3E}">
        <p14:creationId xmlns:p14="http://schemas.microsoft.com/office/powerpoint/2010/main" val="4105446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n 26">
            <a:extLst>
              <a:ext uri="{FF2B5EF4-FFF2-40B4-BE49-F238E27FC236}">
                <a16:creationId xmlns:a16="http://schemas.microsoft.com/office/drawing/2014/main" id="{0D5DC9B6-7A00-809B-E211-34A6B23A5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0783" y="4081324"/>
            <a:ext cx="3388270" cy="221354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349043D-FDCF-65C2-30DB-7A2FF9F5FB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70"/>
          <a:stretch/>
        </p:blipFill>
        <p:spPr>
          <a:xfrm>
            <a:off x="235933" y="2204478"/>
            <a:ext cx="3579765" cy="1562582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162532B-FADC-FF73-A817-1D3DB19F31AF}"/>
              </a:ext>
            </a:extLst>
          </p:cNvPr>
          <p:cNvSpPr txBox="1"/>
          <p:nvPr/>
        </p:nvSpPr>
        <p:spPr>
          <a:xfrm>
            <a:off x="970483" y="1865924"/>
            <a:ext cx="21038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Species richness (SR)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9B2EF04-2E64-F0D7-AEB7-3B266F7772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140" y="2203337"/>
            <a:ext cx="3579765" cy="156372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7B58C9D-C6DC-486D-9A80-EFD67AD74A9B}"/>
              </a:ext>
            </a:extLst>
          </p:cNvPr>
          <p:cNvSpPr txBox="1"/>
          <p:nvPr/>
        </p:nvSpPr>
        <p:spPr>
          <a:xfrm>
            <a:off x="5725072" y="1865924"/>
            <a:ext cx="250989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Phylogenetic diversity (PD)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ACEA36F-2DF3-6665-94B2-D6FCC3B44E33}"/>
              </a:ext>
            </a:extLst>
          </p:cNvPr>
          <p:cNvSpPr txBox="1"/>
          <p:nvPr/>
        </p:nvSpPr>
        <p:spPr>
          <a:xfrm>
            <a:off x="3815698" y="1157468"/>
            <a:ext cx="18333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Species distribution data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A82D0B4-A0EC-5154-BDF3-C7325EF61D6A}"/>
              </a:ext>
            </a:extLst>
          </p:cNvPr>
          <p:cNvSpPr txBox="1"/>
          <p:nvPr/>
        </p:nvSpPr>
        <p:spPr>
          <a:xfrm>
            <a:off x="8358989" y="1157468"/>
            <a:ext cx="18333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Phylogenetic data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4D7A8B9-70C7-0E39-F45F-1171A537DC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941171" flipV="1">
            <a:off x="3901007" y="1980907"/>
            <a:ext cx="857805" cy="30084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1F54642-24BC-4FAD-67B9-E852439410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3942552">
            <a:off x="4473408" y="1964713"/>
            <a:ext cx="760315" cy="316188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AEDC4B7-4F4B-9C6D-7026-1F6E51227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014633" flipV="1">
            <a:off x="8239925" y="1711163"/>
            <a:ext cx="857805" cy="300847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7C2555CD-811F-0479-A77B-CBF46555CD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47" y="4189624"/>
            <a:ext cx="2653368" cy="1736614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BA5C1EF5-4824-1909-88D5-D0AEC5F998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0226" y="4622463"/>
            <a:ext cx="3532909" cy="1533956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28D89485-F1F9-2E92-017E-5D183FB4BD67}"/>
              </a:ext>
            </a:extLst>
          </p:cNvPr>
          <p:cNvSpPr txBox="1"/>
          <p:nvPr/>
        </p:nvSpPr>
        <p:spPr>
          <a:xfrm>
            <a:off x="812112" y="3972061"/>
            <a:ext cx="19125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PD ~ SR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46EFB2AA-3974-8757-9A4C-62E81D2C58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4638" y="5217065"/>
            <a:ext cx="1172468" cy="300030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79849EC9-4956-CE74-2749-5058D34B6D52}"/>
              </a:ext>
            </a:extLst>
          </p:cNvPr>
          <p:cNvSpPr txBox="1"/>
          <p:nvPr/>
        </p:nvSpPr>
        <p:spPr>
          <a:xfrm>
            <a:off x="2741518" y="5442703"/>
            <a:ext cx="142967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Take residuals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CBC9425-1196-69A3-B9B9-B5DFB72C0BC8}"/>
              </a:ext>
            </a:extLst>
          </p:cNvPr>
          <p:cNvSpPr txBox="1"/>
          <p:nvPr/>
        </p:nvSpPr>
        <p:spPr>
          <a:xfrm>
            <a:off x="5163598" y="4207211"/>
            <a:ext cx="19125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Map residual PD</a:t>
            </a: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03276948-6D46-6F19-B6CA-9C8643ED36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09454" y="2238115"/>
            <a:ext cx="3382546" cy="1472591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215274E5-93C6-25B9-D597-4B044C3270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9411203">
            <a:off x="2698863" y="3916252"/>
            <a:ext cx="1880524" cy="241930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30F1932A-BD84-7332-C2D6-07D363F8360B}"/>
              </a:ext>
            </a:extLst>
          </p:cNvPr>
          <p:cNvSpPr txBox="1"/>
          <p:nvPr/>
        </p:nvSpPr>
        <p:spPr>
          <a:xfrm>
            <a:off x="9794644" y="1874853"/>
            <a:ext cx="19125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Speciation rate (DR)</a:t>
            </a: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10B2BF7F-41B4-2ABE-4BCD-E746D33FCF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3595585">
            <a:off x="9806379" y="1590861"/>
            <a:ext cx="561934" cy="234342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A7B24042-BDFC-7E9A-FF7C-953274336327}"/>
              </a:ext>
            </a:extLst>
          </p:cNvPr>
          <p:cNvSpPr txBox="1"/>
          <p:nvPr/>
        </p:nvSpPr>
        <p:spPr>
          <a:xfrm>
            <a:off x="9219514" y="4301648"/>
            <a:ext cx="21038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DR ~ </a:t>
            </a:r>
            <a:r>
              <a:rPr lang="en-US" sz="1600" dirty="0" err="1"/>
              <a:t>resPD</a:t>
            </a:r>
            <a:endParaRPr lang="en-US" sz="1600" dirty="0"/>
          </a:p>
        </p:txBody>
      </p:sp>
      <p:pic>
        <p:nvPicPr>
          <p:cNvPr id="29" name="Imagen 28">
            <a:extLst>
              <a:ext uri="{FF2B5EF4-FFF2-40B4-BE49-F238E27FC236}">
                <a16:creationId xmlns:a16="http://schemas.microsoft.com/office/drawing/2014/main" id="{8C3232A4-B007-124A-2CD7-2D2874418EC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9968452" y="3854890"/>
            <a:ext cx="561934" cy="234342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A09D3609-E5A8-9781-AA92-8EE33D4D42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29757" y="5208361"/>
            <a:ext cx="561934" cy="234342"/>
          </a:xfrm>
          <a:prstGeom prst="rect">
            <a:avLst/>
          </a:prstGeom>
        </p:spPr>
      </p:pic>
      <p:sp>
        <p:nvSpPr>
          <p:cNvPr id="31" name="CuadroTexto 30">
            <a:extLst>
              <a:ext uri="{FF2B5EF4-FFF2-40B4-BE49-F238E27FC236}">
                <a16:creationId xmlns:a16="http://schemas.microsoft.com/office/drawing/2014/main" id="{6A6CFEFF-67ED-3ED4-F63B-6A1DE4BCCB22}"/>
              </a:ext>
            </a:extLst>
          </p:cNvPr>
          <p:cNvSpPr txBox="1"/>
          <p:nvPr/>
        </p:nvSpPr>
        <p:spPr>
          <a:xfrm>
            <a:off x="3480416" y="307839"/>
            <a:ext cx="523116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METHODOLOGICAL WORKFLOW</a:t>
            </a:r>
          </a:p>
        </p:txBody>
      </p:sp>
    </p:spTree>
    <p:extLst>
      <p:ext uri="{BB962C8B-B14F-4D97-AF65-F5344CB8AC3E}">
        <p14:creationId xmlns:p14="http://schemas.microsoft.com/office/powerpoint/2010/main" val="1994618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883717C4-94B5-AB72-4664-14D9DA55C4CD}"/>
              </a:ext>
            </a:extLst>
          </p:cNvPr>
          <p:cNvCxnSpPr/>
          <p:nvPr/>
        </p:nvCxnSpPr>
        <p:spPr>
          <a:xfrm>
            <a:off x="4099367" y="2071869"/>
            <a:ext cx="0" cy="336823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1E5EE8B0-1D98-FA08-FC9C-1A3A8E31EB15}"/>
              </a:ext>
            </a:extLst>
          </p:cNvPr>
          <p:cNvSpPr txBox="1"/>
          <p:nvPr/>
        </p:nvSpPr>
        <p:spPr>
          <a:xfrm>
            <a:off x="5347224" y="5596776"/>
            <a:ext cx="14975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Residual PD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0A75E82-E89F-2806-F4D8-DC613433807D}"/>
              </a:ext>
            </a:extLst>
          </p:cNvPr>
          <p:cNvSpPr txBox="1"/>
          <p:nvPr/>
        </p:nvSpPr>
        <p:spPr>
          <a:xfrm>
            <a:off x="2920966" y="3463597"/>
            <a:ext cx="11519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Speciation rate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1654DD0B-DCC8-D977-1720-01E08FA892D7}"/>
              </a:ext>
            </a:extLst>
          </p:cNvPr>
          <p:cNvSpPr/>
          <p:nvPr/>
        </p:nvSpPr>
        <p:spPr>
          <a:xfrm>
            <a:off x="4270015" y="2355370"/>
            <a:ext cx="1577129" cy="157712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4390A9F5-4532-34EE-EEA7-15595042A54C}"/>
              </a:ext>
            </a:extLst>
          </p:cNvPr>
          <p:cNvCxnSpPr>
            <a:cxnSpLocks/>
          </p:cNvCxnSpPr>
          <p:nvPr/>
        </p:nvCxnSpPr>
        <p:spPr>
          <a:xfrm flipH="1">
            <a:off x="4099367" y="5440101"/>
            <a:ext cx="399326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Elipse 19">
            <a:extLst>
              <a:ext uri="{FF2B5EF4-FFF2-40B4-BE49-F238E27FC236}">
                <a16:creationId xmlns:a16="http://schemas.microsoft.com/office/drawing/2014/main" id="{3C01D69F-BDE3-E5B8-BFFA-C403F542DB05}"/>
              </a:ext>
            </a:extLst>
          </p:cNvPr>
          <p:cNvSpPr/>
          <p:nvPr/>
        </p:nvSpPr>
        <p:spPr>
          <a:xfrm>
            <a:off x="6692095" y="3784635"/>
            <a:ext cx="1577129" cy="157712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6A711916-0F35-6758-3675-04415EB7BEE2}"/>
              </a:ext>
            </a:extLst>
          </p:cNvPr>
          <p:cNvCxnSpPr>
            <a:cxnSpLocks/>
          </p:cNvCxnSpPr>
          <p:nvPr/>
        </p:nvCxnSpPr>
        <p:spPr>
          <a:xfrm>
            <a:off x="4944319" y="3000737"/>
            <a:ext cx="2766349" cy="18635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CuadroTexto 21">
            <a:extLst>
              <a:ext uri="{FF2B5EF4-FFF2-40B4-BE49-F238E27FC236}">
                <a16:creationId xmlns:a16="http://schemas.microsoft.com/office/drawing/2014/main" id="{6BF7A302-2B6F-189F-ED53-119C7E6A56FC}"/>
              </a:ext>
            </a:extLst>
          </p:cNvPr>
          <p:cNvSpPr txBox="1"/>
          <p:nvPr/>
        </p:nvSpPr>
        <p:spPr>
          <a:xfrm>
            <a:off x="7027487" y="4178469"/>
            <a:ext cx="11519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MUSEUM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8A630446-9821-A46E-40A6-D14E7FFEEED6}"/>
              </a:ext>
            </a:extLst>
          </p:cNvPr>
          <p:cNvSpPr txBox="1"/>
          <p:nvPr/>
        </p:nvSpPr>
        <p:spPr>
          <a:xfrm>
            <a:off x="4482601" y="2583846"/>
            <a:ext cx="11519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CRADLE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49627EA9-E80F-85AC-3ED0-17C13CBDE979}"/>
              </a:ext>
            </a:extLst>
          </p:cNvPr>
          <p:cNvSpPr txBox="1"/>
          <p:nvPr/>
        </p:nvSpPr>
        <p:spPr>
          <a:xfrm>
            <a:off x="4783720" y="860836"/>
            <a:ext cx="26245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HYPOTHESIS</a:t>
            </a:r>
          </a:p>
        </p:txBody>
      </p:sp>
    </p:spTree>
    <p:extLst>
      <p:ext uri="{BB962C8B-B14F-4D97-AF65-F5344CB8AC3E}">
        <p14:creationId xmlns:p14="http://schemas.microsoft.com/office/powerpoint/2010/main" val="1623749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F5DA25BB-EF02-2CEE-DBDE-2BE9C34C3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900" y="350697"/>
            <a:ext cx="6388100" cy="6388100"/>
          </a:xfrm>
          <a:prstGeom prst="rect">
            <a:avLst/>
          </a:prstGeom>
        </p:spPr>
      </p:pic>
      <p:pic>
        <p:nvPicPr>
          <p:cNvPr id="4" name="Gráfico 3">
            <a:extLst>
              <a:ext uri="{FF2B5EF4-FFF2-40B4-BE49-F238E27FC236}">
                <a16:creationId xmlns:a16="http://schemas.microsoft.com/office/drawing/2014/main" id="{8B8C073F-57CC-BBDE-E216-5FC634D68C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78277" y="705650"/>
            <a:ext cx="618589" cy="654375"/>
          </a:xfrm>
          <a:prstGeom prst="rect">
            <a:avLst/>
          </a:prstGeom>
        </p:spPr>
      </p:pic>
      <p:pic>
        <p:nvPicPr>
          <p:cNvPr id="5" name="Gráfico 4">
            <a:extLst>
              <a:ext uri="{FF2B5EF4-FFF2-40B4-BE49-F238E27FC236}">
                <a16:creationId xmlns:a16="http://schemas.microsoft.com/office/drawing/2014/main" id="{77664DC6-D63A-19FA-AE13-B940EE7CB6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37038" y="598381"/>
            <a:ext cx="774720" cy="654375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EFA54044-C60D-FF9E-5D88-08530A36BD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90118" y="3773346"/>
            <a:ext cx="685581" cy="572186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1B16E573-C1D4-E45B-B0CF-00452C0134E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698697" y="3773346"/>
            <a:ext cx="770835" cy="88546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AE936E7-86C3-8772-4E6B-0BB7901B26A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8526" y="925568"/>
            <a:ext cx="2087074" cy="1587441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46987F0-D93A-65E4-6746-2BF972A56AD4}"/>
              </a:ext>
            </a:extLst>
          </p:cNvPr>
          <p:cNvSpPr txBox="1"/>
          <p:nvPr/>
        </p:nvSpPr>
        <p:spPr>
          <a:xfrm>
            <a:off x="1780242" y="305993"/>
            <a:ext cx="1612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/>
              <a:t>RESULTS</a:t>
            </a:r>
            <a:endParaRPr lang="en-US" sz="3200" b="1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573525E-0E2A-FC6C-4F59-0D4775221260}"/>
              </a:ext>
            </a:extLst>
          </p:cNvPr>
          <p:cNvSpPr txBox="1"/>
          <p:nvPr/>
        </p:nvSpPr>
        <p:spPr>
          <a:xfrm>
            <a:off x="1722468" y="3544747"/>
            <a:ext cx="28829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Negative but weak relationship</a:t>
            </a:r>
          </a:p>
        </p:txBody>
      </p:sp>
    </p:spTree>
    <p:extLst>
      <p:ext uri="{BB962C8B-B14F-4D97-AF65-F5344CB8AC3E}">
        <p14:creationId xmlns:p14="http://schemas.microsoft.com/office/powerpoint/2010/main" val="3230419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Imagen que contiene foto, posando, tabla, montón&#10;&#10;Descripción generada automáticamente">
            <a:extLst>
              <a:ext uri="{FF2B5EF4-FFF2-40B4-BE49-F238E27FC236}">
                <a16:creationId xmlns:a16="http://schemas.microsoft.com/office/drawing/2014/main" id="{7A87DFE0-3C59-5CC5-E707-EE8B5E7D5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90" y="221712"/>
            <a:ext cx="4370715" cy="641457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BA3B588-276B-8408-7D17-D4D0AB8D94ED}"/>
              </a:ext>
            </a:extLst>
          </p:cNvPr>
          <p:cNvSpPr txBox="1"/>
          <p:nvPr/>
        </p:nvSpPr>
        <p:spPr>
          <a:xfrm>
            <a:off x="6096000" y="340717"/>
            <a:ext cx="59254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CHARACTERIZATION OF GEOGRAPHIC PATTERNS OF DIVERSITY DYNAMICS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E976DEF-C15B-EF80-B967-56FA68275477}"/>
              </a:ext>
            </a:extLst>
          </p:cNvPr>
          <p:cNvSpPr txBox="1"/>
          <p:nvPr/>
        </p:nvSpPr>
        <p:spPr>
          <a:xfrm>
            <a:off x="7225197" y="2598003"/>
            <a:ext cx="325464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Identification of </a:t>
            </a:r>
            <a:r>
              <a:rPr lang="en-US" sz="2400" b="1" dirty="0">
                <a:solidFill>
                  <a:srgbClr val="C00000"/>
                </a:solidFill>
              </a:rPr>
              <a:t>museums</a:t>
            </a:r>
            <a:r>
              <a:rPr lang="en-US" sz="2400" dirty="0"/>
              <a:t> and </a:t>
            </a:r>
            <a:r>
              <a:rPr lang="en-US" sz="2400" b="1" dirty="0">
                <a:solidFill>
                  <a:srgbClr val="0070C0"/>
                </a:solidFill>
              </a:rPr>
              <a:t>cradles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E3FB807-346E-CC5B-2588-11B62EFD8BA2}"/>
              </a:ext>
            </a:extLst>
          </p:cNvPr>
          <p:cNvSpPr txBox="1"/>
          <p:nvPr/>
        </p:nvSpPr>
        <p:spPr>
          <a:xfrm>
            <a:off x="7498507" y="4216048"/>
            <a:ext cx="27080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Potentially differential factors?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CD8BC8B-1D49-881E-036B-34673EFF2C75}"/>
              </a:ext>
            </a:extLst>
          </p:cNvPr>
          <p:cNvSpPr txBox="1"/>
          <p:nvPr/>
        </p:nvSpPr>
        <p:spPr>
          <a:xfrm>
            <a:off x="6918604" y="5404934"/>
            <a:ext cx="38678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Time (LTTs), speciation rate, environment (climatic space)</a:t>
            </a:r>
            <a:endParaRPr lang="en-US" sz="2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094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95482B6-8BBF-2420-0C65-DFD4B136AAA2}"/>
              </a:ext>
            </a:extLst>
          </p:cNvPr>
          <p:cNvSpPr txBox="1"/>
          <p:nvPr/>
        </p:nvSpPr>
        <p:spPr>
          <a:xfrm>
            <a:off x="6566632" y="221712"/>
            <a:ext cx="4164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SPECIATION RATE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7F5D732-B549-3EED-4B93-FA09F0D36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400" y="1378488"/>
            <a:ext cx="7086600" cy="5257800"/>
          </a:xfrm>
          <a:prstGeom prst="rect">
            <a:avLst/>
          </a:prstGeom>
        </p:spPr>
      </p:pic>
      <p:pic>
        <p:nvPicPr>
          <p:cNvPr id="5" name="Imagen 4" descr="Imagen que contiene foto, posando, tabla, montón&#10;&#10;Descripción generada automáticamente">
            <a:extLst>
              <a:ext uri="{FF2B5EF4-FFF2-40B4-BE49-F238E27FC236}">
                <a16:creationId xmlns:a16="http://schemas.microsoft.com/office/drawing/2014/main" id="{85735DD4-D18F-423F-CE32-A5D8A28EA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090" y="221712"/>
            <a:ext cx="4370715" cy="6414576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356115C1-35FE-FEA0-47C0-C7195D63DC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78566" y="1634381"/>
            <a:ext cx="317434" cy="335797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32CF35BA-AA53-53D9-4C7C-C58886496D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59163" y="1634381"/>
            <a:ext cx="397555" cy="335797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B14B5EE1-4871-EBCD-F787-D99BDF4CC3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07243" y="4294993"/>
            <a:ext cx="351811" cy="293623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6D0256A0-C453-5BA0-3620-23BAE248697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59163" y="4214612"/>
            <a:ext cx="395560" cy="45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977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7F083319-3F54-95B2-8461-9C603702F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904" y="1123511"/>
            <a:ext cx="7200900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15A9B30B-19ED-9380-0E2E-8561E6E8C1A6}"/>
              </a:ext>
            </a:extLst>
          </p:cNvPr>
          <p:cNvSpPr txBox="1"/>
          <p:nvPr/>
        </p:nvSpPr>
        <p:spPr>
          <a:xfrm>
            <a:off x="3012653" y="221712"/>
            <a:ext cx="61666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SPECIATION RATE DIFFERENCE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5F52FA5-58D9-134F-0336-ECF7531FEDC6}"/>
              </a:ext>
            </a:extLst>
          </p:cNvPr>
          <p:cNvSpPr txBox="1"/>
          <p:nvPr/>
        </p:nvSpPr>
        <p:spPr>
          <a:xfrm>
            <a:off x="7895848" y="2543671"/>
            <a:ext cx="35224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Comparison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speciation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rates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between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cradles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museums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(are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differences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between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cradles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museums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larger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than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between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cradles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between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museums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?).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found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between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museums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cradles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that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different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difference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found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between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cradles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between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museums</a:t>
            </a:r>
            <a:r>
              <a:rPr lang="es-ES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 </a:t>
            </a:r>
            <a:endParaRPr lang="es-ES" sz="1600" b="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211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Imagen que contiene foto, posando, tabla, montón&#10;&#10;Descripción generada automáticamente">
            <a:extLst>
              <a:ext uri="{FF2B5EF4-FFF2-40B4-BE49-F238E27FC236}">
                <a16:creationId xmlns:a16="http://schemas.microsoft.com/office/drawing/2014/main" id="{9CB9E9FE-1C23-BD90-5A90-CEE24D4042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946"/>
          <a:stretch/>
        </p:blipFill>
        <p:spPr>
          <a:xfrm>
            <a:off x="596090" y="221712"/>
            <a:ext cx="4370715" cy="1607088"/>
          </a:xfrm>
          <a:prstGeom prst="rect">
            <a:avLst/>
          </a:prstGeom>
          <a:ln w="38100">
            <a:solidFill>
              <a:srgbClr val="63AB9C"/>
            </a:solidFill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5BD764D-4A16-4397-7FD5-E21ACACE8E65}"/>
              </a:ext>
            </a:extLst>
          </p:cNvPr>
          <p:cNvSpPr txBox="1"/>
          <p:nvPr/>
        </p:nvSpPr>
        <p:spPr>
          <a:xfrm>
            <a:off x="6566632" y="221712"/>
            <a:ext cx="4164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TIME</a:t>
            </a:r>
          </a:p>
        </p:txBody>
      </p:sp>
      <p:pic>
        <p:nvPicPr>
          <p:cNvPr id="6" name="Imagen 5" descr="Imagen que contiene foto, posando, tabla, montón&#10;&#10;Descripción generada automáticamente">
            <a:extLst>
              <a:ext uri="{FF2B5EF4-FFF2-40B4-BE49-F238E27FC236}">
                <a16:creationId xmlns:a16="http://schemas.microsoft.com/office/drawing/2014/main" id="{D6F56D7D-0A8A-3E12-06A7-0015B41691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5053"/>
          <a:stretch/>
        </p:blipFill>
        <p:spPr>
          <a:xfrm>
            <a:off x="596090" y="1828800"/>
            <a:ext cx="4370715" cy="480748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3B39EAB-656E-67CF-C252-DCFC17E9B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4102" y="1164836"/>
            <a:ext cx="6757898" cy="513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3429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5BD764D-4A16-4397-7FD5-E21ACACE8E65}"/>
              </a:ext>
            </a:extLst>
          </p:cNvPr>
          <p:cNvSpPr txBox="1"/>
          <p:nvPr/>
        </p:nvSpPr>
        <p:spPr>
          <a:xfrm>
            <a:off x="6566632" y="221712"/>
            <a:ext cx="4164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TIME</a:t>
            </a:r>
          </a:p>
        </p:txBody>
      </p:sp>
      <p:pic>
        <p:nvPicPr>
          <p:cNvPr id="4" name="Imagen 3" descr="Imagen que contiene foto, posando, tabla, montón&#10;&#10;Descripción generada automáticamente">
            <a:extLst>
              <a:ext uri="{FF2B5EF4-FFF2-40B4-BE49-F238E27FC236}">
                <a16:creationId xmlns:a16="http://schemas.microsoft.com/office/drawing/2014/main" id="{2467FABB-9A43-07C5-FCF3-728B675D579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6090" y="221712"/>
            <a:ext cx="4370715" cy="6414576"/>
          </a:xfrm>
          <a:prstGeom prst="rect">
            <a:avLst/>
          </a:prstGeom>
        </p:spPr>
      </p:pic>
      <p:pic>
        <p:nvPicPr>
          <p:cNvPr id="7" name="Imagen 6" descr="Imagen que contiene foto, posando, tabla, montón&#10;&#10;Descripción generada automáticamente">
            <a:extLst>
              <a:ext uri="{FF2B5EF4-FFF2-40B4-BE49-F238E27FC236}">
                <a16:creationId xmlns:a16="http://schemas.microsoft.com/office/drawing/2014/main" id="{EA91DCFB-145C-8A65-7BF1-825DCE87C5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871" b="50000"/>
          <a:stretch/>
        </p:blipFill>
        <p:spPr>
          <a:xfrm>
            <a:off x="596089" y="1817077"/>
            <a:ext cx="4370715" cy="1611924"/>
          </a:xfrm>
          <a:prstGeom prst="rect">
            <a:avLst/>
          </a:prstGeom>
          <a:ln w="38100">
            <a:solidFill>
              <a:srgbClr val="63AB9C"/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B54D95F-81CB-DFF9-CA40-B085C261B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386" y="1266092"/>
            <a:ext cx="6913644" cy="519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8285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5BD764D-4A16-4397-7FD5-E21ACACE8E65}"/>
              </a:ext>
            </a:extLst>
          </p:cNvPr>
          <p:cNvSpPr txBox="1"/>
          <p:nvPr/>
        </p:nvSpPr>
        <p:spPr>
          <a:xfrm>
            <a:off x="6566632" y="221712"/>
            <a:ext cx="4164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TIME</a:t>
            </a:r>
          </a:p>
        </p:txBody>
      </p:sp>
      <p:pic>
        <p:nvPicPr>
          <p:cNvPr id="4" name="Imagen 3" descr="Imagen que contiene foto, posando, tabla, montón&#10;&#10;Descripción generada automáticamente">
            <a:extLst>
              <a:ext uri="{FF2B5EF4-FFF2-40B4-BE49-F238E27FC236}">
                <a16:creationId xmlns:a16="http://schemas.microsoft.com/office/drawing/2014/main" id="{2C39C44C-B078-4C04-FD95-DA0F6860F56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6090" y="221712"/>
            <a:ext cx="4370715" cy="6414576"/>
          </a:xfrm>
          <a:prstGeom prst="rect">
            <a:avLst/>
          </a:prstGeom>
        </p:spPr>
      </p:pic>
      <p:pic>
        <p:nvPicPr>
          <p:cNvPr id="7" name="Imagen 6" descr="Imagen que contiene foto, posando, tabla, montón&#10;&#10;Descripción generada automáticamente">
            <a:extLst>
              <a:ext uri="{FF2B5EF4-FFF2-40B4-BE49-F238E27FC236}">
                <a16:creationId xmlns:a16="http://schemas.microsoft.com/office/drawing/2014/main" id="{ABAB56E2-C5DF-A967-32D7-45F8600197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 b="23774"/>
          <a:stretch/>
        </p:blipFill>
        <p:spPr>
          <a:xfrm>
            <a:off x="596089" y="3429000"/>
            <a:ext cx="4370715" cy="1682262"/>
          </a:xfrm>
          <a:prstGeom prst="rect">
            <a:avLst/>
          </a:prstGeom>
          <a:ln w="38100">
            <a:solidFill>
              <a:srgbClr val="63AB9C"/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40AFAE9-D8D9-B189-2A1A-F9942867A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4504" y="1125416"/>
            <a:ext cx="6967496" cy="522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587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5BD764D-4A16-4397-7FD5-E21ACACE8E65}"/>
              </a:ext>
            </a:extLst>
          </p:cNvPr>
          <p:cNvSpPr txBox="1"/>
          <p:nvPr/>
        </p:nvSpPr>
        <p:spPr>
          <a:xfrm>
            <a:off x="6566632" y="221712"/>
            <a:ext cx="4164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TIME</a:t>
            </a:r>
          </a:p>
        </p:txBody>
      </p:sp>
      <p:pic>
        <p:nvPicPr>
          <p:cNvPr id="4" name="Imagen 3" descr="Imagen que contiene foto, posando, tabla, montón&#10;&#10;Descripción generada automáticamente">
            <a:extLst>
              <a:ext uri="{FF2B5EF4-FFF2-40B4-BE49-F238E27FC236}">
                <a16:creationId xmlns:a16="http://schemas.microsoft.com/office/drawing/2014/main" id="{44330144-AD16-FA05-C77B-1B108B8FEB3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6090" y="221712"/>
            <a:ext cx="4370715" cy="6414576"/>
          </a:xfrm>
          <a:prstGeom prst="rect">
            <a:avLst/>
          </a:prstGeom>
        </p:spPr>
      </p:pic>
      <p:pic>
        <p:nvPicPr>
          <p:cNvPr id="7" name="Imagen 6" descr="Imagen que contiene foto, posando, tabla, montón&#10;&#10;Descripción generada automáticamente">
            <a:extLst>
              <a:ext uri="{FF2B5EF4-FFF2-40B4-BE49-F238E27FC236}">
                <a16:creationId xmlns:a16="http://schemas.microsoft.com/office/drawing/2014/main" id="{4349A7CA-AC5D-6FBA-F71D-04D271CC09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494"/>
          <a:stretch/>
        </p:blipFill>
        <p:spPr>
          <a:xfrm>
            <a:off x="596090" y="5064368"/>
            <a:ext cx="4370715" cy="1571919"/>
          </a:xfrm>
          <a:prstGeom prst="rect">
            <a:avLst/>
          </a:prstGeom>
          <a:ln w="38100">
            <a:solidFill>
              <a:srgbClr val="63AB9C"/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15C77E3-1A69-501A-88B3-0A34897D4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4517" y="1147684"/>
            <a:ext cx="7067483" cy="535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05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200A8E6-F91D-C1A2-D075-8B6AC0D23D65}"/>
              </a:ext>
            </a:extLst>
          </p:cNvPr>
          <p:cNvSpPr txBox="1"/>
          <p:nvPr/>
        </p:nvSpPr>
        <p:spPr>
          <a:xfrm>
            <a:off x="2017280" y="358716"/>
            <a:ext cx="815744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es-ES"/>
            </a:defPPr>
            <a:lvl1pPr algn="ctr">
              <a:defRPr sz="2800" b="1">
                <a:solidFill>
                  <a:srgbClr val="63AB9C"/>
                </a:solidFill>
                <a:latin typeface="Calibri" panose="020F0502020204030204" pitchFamily="34" charset="0"/>
                <a:ea typeface="Optima" charset="0"/>
                <a:cs typeface="Calibri" panose="020F0502020204030204" pitchFamily="34" charset="0"/>
              </a:defRPr>
            </a:lvl1pPr>
          </a:lstStyle>
          <a:p>
            <a:r>
              <a:rPr lang="es-ES" dirty="0">
                <a:solidFill>
                  <a:schemeClr val="tx1"/>
                </a:solidFill>
              </a:rPr>
              <a:t>PRESENT-DAY DIVERSITY DYNAMICS OF TETRAPODS</a:t>
            </a:r>
          </a:p>
        </p:txBody>
      </p:sp>
      <p:sp>
        <p:nvSpPr>
          <p:cNvPr id="3" name="CuadroTexto 112">
            <a:extLst>
              <a:ext uri="{FF2B5EF4-FFF2-40B4-BE49-F238E27FC236}">
                <a16:creationId xmlns:a16="http://schemas.microsoft.com/office/drawing/2014/main" id="{00F3484D-3E4B-8944-068F-72EAC7AE9967}"/>
              </a:ext>
            </a:extLst>
          </p:cNvPr>
          <p:cNvSpPr txBox="1"/>
          <p:nvPr/>
        </p:nvSpPr>
        <p:spPr>
          <a:xfrm>
            <a:off x="1372366" y="1245139"/>
            <a:ext cx="9447267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es-ES"/>
            </a:defPPr>
            <a:lvl1pPr>
              <a:defRPr sz="1600" b="1">
                <a:latin typeface="Muli ExtraLight" panose="02000303000000000000" pitchFamily="2" charset="77"/>
                <a:ea typeface="Optima" charset="0"/>
                <a:cs typeface="Calibri"/>
              </a:defRPr>
            </a:lvl1pPr>
          </a:lstStyle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Are species in </a:t>
            </a:r>
            <a:r>
              <a:rPr lang="en-US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“cradles”</a:t>
            </a:r>
            <a:r>
              <a:rPr lang="en-US" sz="2400" dirty="0">
                <a:solidFill>
                  <a:srgbClr val="63AB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speciating faster than in </a:t>
            </a:r>
            <a:r>
              <a:rPr lang="en-US" sz="24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“museums”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07091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354FC7A-39A0-F3C7-1619-309DD4BEE196}"/>
              </a:ext>
            </a:extLst>
          </p:cNvPr>
          <p:cNvSpPr txBox="1"/>
          <p:nvPr/>
        </p:nvSpPr>
        <p:spPr>
          <a:xfrm>
            <a:off x="4013932" y="0"/>
            <a:ext cx="4164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ENVIRONMENT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613577-AA9D-C0B1-7867-9EAEEBB536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91" y="841657"/>
            <a:ext cx="4015887" cy="3003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22D5974-083F-B441-1BF5-7AD26ACDB074}"/>
              </a:ext>
            </a:extLst>
          </p:cNvPr>
          <p:cNvSpPr txBox="1"/>
          <p:nvPr/>
        </p:nvSpPr>
        <p:spPr>
          <a:xfrm>
            <a:off x="1272755" y="472325"/>
            <a:ext cx="182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Temperature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2FC4CF1-09E5-F963-5356-AC29EE7F00F3}"/>
              </a:ext>
            </a:extLst>
          </p:cNvPr>
          <p:cNvSpPr txBox="1"/>
          <p:nvPr/>
        </p:nvSpPr>
        <p:spPr>
          <a:xfrm>
            <a:off x="330082" y="1525917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0.03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13AC15D-3B40-8952-A748-1B952D51FEA2}"/>
              </a:ext>
            </a:extLst>
          </p:cNvPr>
          <p:cNvSpPr txBox="1"/>
          <p:nvPr/>
        </p:nvSpPr>
        <p:spPr>
          <a:xfrm>
            <a:off x="2292476" y="1833694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0.09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BCFF7D1-75BD-0794-CD2E-DE8FC9907DDD}"/>
              </a:ext>
            </a:extLst>
          </p:cNvPr>
          <p:cNvSpPr txBox="1"/>
          <p:nvPr/>
        </p:nvSpPr>
        <p:spPr>
          <a:xfrm>
            <a:off x="304055" y="2547782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0.14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6CB81C0-CDC8-875B-8D20-2B4E25CB0E28}"/>
              </a:ext>
            </a:extLst>
          </p:cNvPr>
          <p:cNvSpPr txBox="1"/>
          <p:nvPr/>
        </p:nvSpPr>
        <p:spPr>
          <a:xfrm>
            <a:off x="2301618" y="2547781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0.07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2E64CB7-92F7-F6C6-05D9-EEB1E36A6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8068" y="731510"/>
            <a:ext cx="4015887" cy="2995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C764939-7216-428D-3A0E-41A94BBE94DD}"/>
              </a:ext>
            </a:extLst>
          </p:cNvPr>
          <p:cNvSpPr txBox="1"/>
          <p:nvPr/>
        </p:nvSpPr>
        <p:spPr>
          <a:xfrm>
            <a:off x="9274740" y="355095"/>
            <a:ext cx="182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/>
              <a:t>Precipitation</a:t>
            </a:r>
            <a:endParaRPr lang="en-U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24E2E82-D6B7-30D1-50FD-E6E7BBE3D382}"/>
              </a:ext>
            </a:extLst>
          </p:cNvPr>
          <p:cNvSpPr txBox="1"/>
          <p:nvPr/>
        </p:nvSpPr>
        <p:spPr>
          <a:xfrm>
            <a:off x="8763886" y="1562575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0.004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500A8D8-DDFD-C162-BCC0-31C800ECB613}"/>
              </a:ext>
            </a:extLst>
          </p:cNvPr>
          <p:cNvSpPr txBox="1"/>
          <p:nvPr/>
        </p:nvSpPr>
        <p:spPr>
          <a:xfrm>
            <a:off x="11027718" y="1699399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0.005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A936164-03E6-3789-7E23-185318D616C3}"/>
              </a:ext>
            </a:extLst>
          </p:cNvPr>
          <p:cNvSpPr txBox="1"/>
          <p:nvPr/>
        </p:nvSpPr>
        <p:spPr>
          <a:xfrm>
            <a:off x="9022306" y="249114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0.017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D24EBEA-B50B-6AD5-3433-E5313200A161}"/>
              </a:ext>
            </a:extLst>
          </p:cNvPr>
          <p:cNvSpPr txBox="1"/>
          <p:nvPr/>
        </p:nvSpPr>
        <p:spPr>
          <a:xfrm>
            <a:off x="11099475" y="300399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0.004</a:t>
            </a:r>
          </a:p>
        </p:txBody>
      </p:sp>
    </p:spTree>
    <p:extLst>
      <p:ext uri="{BB962C8B-B14F-4D97-AF65-F5344CB8AC3E}">
        <p14:creationId xmlns:p14="http://schemas.microsoft.com/office/powerpoint/2010/main" val="13984054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354FC7A-39A0-F3C7-1619-309DD4BEE196}"/>
              </a:ext>
            </a:extLst>
          </p:cNvPr>
          <p:cNvSpPr txBox="1"/>
          <p:nvPr/>
        </p:nvSpPr>
        <p:spPr>
          <a:xfrm>
            <a:off x="4013932" y="0"/>
            <a:ext cx="4164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ENVIRONMENT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613577-AA9D-C0B1-7867-9EAEEBB536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91" y="841657"/>
            <a:ext cx="4015887" cy="3003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22D5974-083F-B441-1BF5-7AD26ACDB074}"/>
              </a:ext>
            </a:extLst>
          </p:cNvPr>
          <p:cNvSpPr txBox="1"/>
          <p:nvPr/>
        </p:nvSpPr>
        <p:spPr>
          <a:xfrm>
            <a:off x="1272755" y="472325"/>
            <a:ext cx="182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Temperature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2FC4CF1-09E5-F963-5356-AC29EE7F00F3}"/>
              </a:ext>
            </a:extLst>
          </p:cNvPr>
          <p:cNvSpPr txBox="1"/>
          <p:nvPr/>
        </p:nvSpPr>
        <p:spPr>
          <a:xfrm>
            <a:off x="330082" y="1525917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0.03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13AC15D-3B40-8952-A748-1B952D51FEA2}"/>
              </a:ext>
            </a:extLst>
          </p:cNvPr>
          <p:cNvSpPr txBox="1"/>
          <p:nvPr/>
        </p:nvSpPr>
        <p:spPr>
          <a:xfrm>
            <a:off x="2292476" y="1833694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0.09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BCFF7D1-75BD-0794-CD2E-DE8FC9907DDD}"/>
              </a:ext>
            </a:extLst>
          </p:cNvPr>
          <p:cNvSpPr txBox="1"/>
          <p:nvPr/>
        </p:nvSpPr>
        <p:spPr>
          <a:xfrm>
            <a:off x="304055" y="2547782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0.14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6CB81C0-CDC8-875B-8D20-2B4E25CB0E28}"/>
              </a:ext>
            </a:extLst>
          </p:cNvPr>
          <p:cNvSpPr txBox="1"/>
          <p:nvPr/>
        </p:nvSpPr>
        <p:spPr>
          <a:xfrm>
            <a:off x="2301618" y="2547781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0.07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2E64CB7-92F7-F6C6-05D9-EEB1E36A6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8068" y="731510"/>
            <a:ext cx="4015887" cy="2995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C764939-7216-428D-3A0E-41A94BBE94DD}"/>
              </a:ext>
            </a:extLst>
          </p:cNvPr>
          <p:cNvSpPr txBox="1"/>
          <p:nvPr/>
        </p:nvSpPr>
        <p:spPr>
          <a:xfrm>
            <a:off x="9274740" y="355095"/>
            <a:ext cx="182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/>
              <a:t>Precipitation</a:t>
            </a:r>
            <a:endParaRPr lang="en-U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24E2E82-D6B7-30D1-50FD-E6E7BBE3D382}"/>
              </a:ext>
            </a:extLst>
          </p:cNvPr>
          <p:cNvSpPr txBox="1"/>
          <p:nvPr/>
        </p:nvSpPr>
        <p:spPr>
          <a:xfrm>
            <a:off x="8763886" y="1562575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0.004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500A8D8-DDFD-C162-BCC0-31C800ECB613}"/>
              </a:ext>
            </a:extLst>
          </p:cNvPr>
          <p:cNvSpPr txBox="1"/>
          <p:nvPr/>
        </p:nvSpPr>
        <p:spPr>
          <a:xfrm>
            <a:off x="11027718" y="1699399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0.005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A936164-03E6-3789-7E23-185318D616C3}"/>
              </a:ext>
            </a:extLst>
          </p:cNvPr>
          <p:cNvSpPr txBox="1"/>
          <p:nvPr/>
        </p:nvSpPr>
        <p:spPr>
          <a:xfrm>
            <a:off x="9022306" y="249114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0.017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D24EBEA-B50B-6AD5-3433-E5313200A161}"/>
              </a:ext>
            </a:extLst>
          </p:cNvPr>
          <p:cNvSpPr txBox="1"/>
          <p:nvPr/>
        </p:nvSpPr>
        <p:spPr>
          <a:xfrm>
            <a:off x="11099475" y="300399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0.004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384852B-A1D5-8713-2F4E-5267E1F2F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3932" y="529713"/>
            <a:ext cx="4192430" cy="312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181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354FC7A-39A0-F3C7-1619-309DD4BEE196}"/>
              </a:ext>
            </a:extLst>
          </p:cNvPr>
          <p:cNvSpPr txBox="1"/>
          <p:nvPr/>
        </p:nvSpPr>
        <p:spPr>
          <a:xfrm>
            <a:off x="4013932" y="0"/>
            <a:ext cx="4164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ENVIRONMENT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613577-AA9D-C0B1-7867-9EAEEBB536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91" y="841657"/>
            <a:ext cx="4015887" cy="3003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22D5974-083F-B441-1BF5-7AD26ACDB074}"/>
              </a:ext>
            </a:extLst>
          </p:cNvPr>
          <p:cNvSpPr txBox="1"/>
          <p:nvPr/>
        </p:nvSpPr>
        <p:spPr>
          <a:xfrm>
            <a:off x="1272755" y="472325"/>
            <a:ext cx="182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Temperature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2FC4CF1-09E5-F963-5356-AC29EE7F00F3}"/>
              </a:ext>
            </a:extLst>
          </p:cNvPr>
          <p:cNvSpPr txBox="1"/>
          <p:nvPr/>
        </p:nvSpPr>
        <p:spPr>
          <a:xfrm>
            <a:off x="330082" y="1525917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0.03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13AC15D-3B40-8952-A748-1B952D51FEA2}"/>
              </a:ext>
            </a:extLst>
          </p:cNvPr>
          <p:cNvSpPr txBox="1"/>
          <p:nvPr/>
        </p:nvSpPr>
        <p:spPr>
          <a:xfrm>
            <a:off x="2292476" y="1833694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0.09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BCFF7D1-75BD-0794-CD2E-DE8FC9907DDD}"/>
              </a:ext>
            </a:extLst>
          </p:cNvPr>
          <p:cNvSpPr txBox="1"/>
          <p:nvPr/>
        </p:nvSpPr>
        <p:spPr>
          <a:xfrm>
            <a:off x="304055" y="2547782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0.14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6CB81C0-CDC8-875B-8D20-2B4E25CB0E28}"/>
              </a:ext>
            </a:extLst>
          </p:cNvPr>
          <p:cNvSpPr txBox="1"/>
          <p:nvPr/>
        </p:nvSpPr>
        <p:spPr>
          <a:xfrm>
            <a:off x="2301618" y="2547781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0.07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2E64CB7-92F7-F6C6-05D9-EEB1E36A6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8068" y="731510"/>
            <a:ext cx="4015887" cy="2995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C764939-7216-428D-3A0E-41A94BBE94DD}"/>
              </a:ext>
            </a:extLst>
          </p:cNvPr>
          <p:cNvSpPr txBox="1"/>
          <p:nvPr/>
        </p:nvSpPr>
        <p:spPr>
          <a:xfrm>
            <a:off x="9274740" y="355095"/>
            <a:ext cx="182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/>
              <a:t>Precipitation</a:t>
            </a:r>
            <a:endParaRPr lang="en-U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24E2E82-D6B7-30D1-50FD-E6E7BBE3D382}"/>
              </a:ext>
            </a:extLst>
          </p:cNvPr>
          <p:cNvSpPr txBox="1"/>
          <p:nvPr/>
        </p:nvSpPr>
        <p:spPr>
          <a:xfrm>
            <a:off x="8763886" y="1562575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0.004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500A8D8-DDFD-C162-BCC0-31C800ECB613}"/>
              </a:ext>
            </a:extLst>
          </p:cNvPr>
          <p:cNvSpPr txBox="1"/>
          <p:nvPr/>
        </p:nvSpPr>
        <p:spPr>
          <a:xfrm>
            <a:off x="11027718" y="1699399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0.005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A936164-03E6-3789-7E23-185318D616C3}"/>
              </a:ext>
            </a:extLst>
          </p:cNvPr>
          <p:cNvSpPr txBox="1"/>
          <p:nvPr/>
        </p:nvSpPr>
        <p:spPr>
          <a:xfrm>
            <a:off x="9022306" y="249114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0.017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D24EBEA-B50B-6AD5-3433-E5313200A161}"/>
              </a:ext>
            </a:extLst>
          </p:cNvPr>
          <p:cNvSpPr txBox="1"/>
          <p:nvPr/>
        </p:nvSpPr>
        <p:spPr>
          <a:xfrm>
            <a:off x="11099475" y="300399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0.004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384852B-A1D5-8713-2F4E-5267E1F2F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3932" y="529713"/>
            <a:ext cx="4192430" cy="312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52CDC3E-9EF9-942C-E957-5BE124FC9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59" y="4251029"/>
            <a:ext cx="3431150" cy="2547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450E77CF-3277-12A3-39B5-E3E38AB556A2}"/>
              </a:ext>
            </a:extLst>
          </p:cNvPr>
          <p:cNvSpPr txBox="1"/>
          <p:nvPr/>
        </p:nvSpPr>
        <p:spPr>
          <a:xfrm>
            <a:off x="751279" y="3916935"/>
            <a:ext cx="28654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Temperature seasonality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0647D5E-BF3E-A855-FE7C-96ECBA55BD96}"/>
              </a:ext>
            </a:extLst>
          </p:cNvPr>
          <p:cNvSpPr txBox="1"/>
          <p:nvPr/>
        </p:nvSpPr>
        <p:spPr>
          <a:xfrm>
            <a:off x="882899" y="4793144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0.018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A5C4FBD-54E6-7825-1CA6-DFF25F673DFA}"/>
              </a:ext>
            </a:extLst>
          </p:cNvPr>
          <p:cNvSpPr txBox="1"/>
          <p:nvPr/>
        </p:nvSpPr>
        <p:spPr>
          <a:xfrm>
            <a:off x="2606810" y="440779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0.09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C320559-F940-EA6F-3545-6D792A5AFF84}"/>
              </a:ext>
            </a:extLst>
          </p:cNvPr>
          <p:cNvSpPr txBox="1"/>
          <p:nvPr/>
        </p:nvSpPr>
        <p:spPr>
          <a:xfrm>
            <a:off x="921535" y="5642019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0.08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B93BE0A-19C9-6B7E-E0C3-2012E07B8422}"/>
              </a:ext>
            </a:extLst>
          </p:cNvPr>
          <p:cNvSpPr txBox="1"/>
          <p:nvPr/>
        </p:nvSpPr>
        <p:spPr>
          <a:xfrm>
            <a:off x="2675746" y="5708566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0.018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AC594372-2B46-C8F2-7AF6-A95C7E04D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7096" y="4251029"/>
            <a:ext cx="3431151" cy="2541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8AD2DBAF-6A3F-8A4D-A10A-D1BA2CB08297}"/>
              </a:ext>
            </a:extLst>
          </p:cNvPr>
          <p:cNvSpPr txBox="1"/>
          <p:nvPr/>
        </p:nvSpPr>
        <p:spPr>
          <a:xfrm>
            <a:off x="9018850" y="3916935"/>
            <a:ext cx="2839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Precipitation seasonality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F46891A-ECDB-36DD-CB91-DBA1E20B420B}"/>
              </a:ext>
            </a:extLst>
          </p:cNvPr>
          <p:cNvSpPr txBox="1"/>
          <p:nvPr/>
        </p:nvSpPr>
        <p:spPr>
          <a:xfrm>
            <a:off x="8852759" y="4947032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0.003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A83DBBE-455A-5549-4DE1-EA8932E1FE9F}"/>
              </a:ext>
            </a:extLst>
          </p:cNvPr>
          <p:cNvSpPr txBox="1"/>
          <p:nvPr/>
        </p:nvSpPr>
        <p:spPr>
          <a:xfrm>
            <a:off x="11025765" y="4951696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0.077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9B1289EC-0ED0-528C-AF5E-83A44FAA58E9}"/>
              </a:ext>
            </a:extLst>
          </p:cNvPr>
          <p:cNvSpPr txBox="1"/>
          <p:nvPr/>
        </p:nvSpPr>
        <p:spPr>
          <a:xfrm>
            <a:off x="9169282" y="6325570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0.092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F906505-80AA-A783-17BC-D93AE0D06D3C}"/>
              </a:ext>
            </a:extLst>
          </p:cNvPr>
          <p:cNvSpPr txBox="1"/>
          <p:nvPr/>
        </p:nvSpPr>
        <p:spPr>
          <a:xfrm>
            <a:off x="10888888" y="6325569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0.080</a:t>
            </a:r>
          </a:p>
        </p:txBody>
      </p:sp>
    </p:spTree>
    <p:extLst>
      <p:ext uri="{BB962C8B-B14F-4D97-AF65-F5344CB8AC3E}">
        <p14:creationId xmlns:p14="http://schemas.microsoft.com/office/powerpoint/2010/main" val="27844724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354FC7A-39A0-F3C7-1619-309DD4BEE196}"/>
              </a:ext>
            </a:extLst>
          </p:cNvPr>
          <p:cNvSpPr txBox="1"/>
          <p:nvPr/>
        </p:nvSpPr>
        <p:spPr>
          <a:xfrm>
            <a:off x="4013932" y="0"/>
            <a:ext cx="4164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ENVIRONMENT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613577-AA9D-C0B1-7867-9EAEEBB536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91" y="841657"/>
            <a:ext cx="4015887" cy="3003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22D5974-083F-B441-1BF5-7AD26ACDB074}"/>
              </a:ext>
            </a:extLst>
          </p:cNvPr>
          <p:cNvSpPr txBox="1"/>
          <p:nvPr/>
        </p:nvSpPr>
        <p:spPr>
          <a:xfrm>
            <a:off x="1272755" y="472325"/>
            <a:ext cx="182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Temperature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2FC4CF1-09E5-F963-5356-AC29EE7F00F3}"/>
              </a:ext>
            </a:extLst>
          </p:cNvPr>
          <p:cNvSpPr txBox="1"/>
          <p:nvPr/>
        </p:nvSpPr>
        <p:spPr>
          <a:xfrm>
            <a:off x="330082" y="1525917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0.03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13AC15D-3B40-8952-A748-1B952D51FEA2}"/>
              </a:ext>
            </a:extLst>
          </p:cNvPr>
          <p:cNvSpPr txBox="1"/>
          <p:nvPr/>
        </p:nvSpPr>
        <p:spPr>
          <a:xfrm>
            <a:off x="2292476" y="1833694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0.09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BCFF7D1-75BD-0794-CD2E-DE8FC9907DDD}"/>
              </a:ext>
            </a:extLst>
          </p:cNvPr>
          <p:cNvSpPr txBox="1"/>
          <p:nvPr/>
        </p:nvSpPr>
        <p:spPr>
          <a:xfrm>
            <a:off x="304055" y="2547782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0.14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6CB81C0-CDC8-875B-8D20-2B4E25CB0E28}"/>
              </a:ext>
            </a:extLst>
          </p:cNvPr>
          <p:cNvSpPr txBox="1"/>
          <p:nvPr/>
        </p:nvSpPr>
        <p:spPr>
          <a:xfrm>
            <a:off x="2301618" y="2547781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0.07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2E64CB7-92F7-F6C6-05D9-EEB1E36A6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8068" y="731510"/>
            <a:ext cx="4015887" cy="2995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C764939-7216-428D-3A0E-41A94BBE94DD}"/>
              </a:ext>
            </a:extLst>
          </p:cNvPr>
          <p:cNvSpPr txBox="1"/>
          <p:nvPr/>
        </p:nvSpPr>
        <p:spPr>
          <a:xfrm>
            <a:off x="9274740" y="355095"/>
            <a:ext cx="182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/>
              <a:t>Precipitation</a:t>
            </a:r>
            <a:endParaRPr lang="en-U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24E2E82-D6B7-30D1-50FD-E6E7BBE3D382}"/>
              </a:ext>
            </a:extLst>
          </p:cNvPr>
          <p:cNvSpPr txBox="1"/>
          <p:nvPr/>
        </p:nvSpPr>
        <p:spPr>
          <a:xfrm>
            <a:off x="8763886" y="1562575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0.004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500A8D8-DDFD-C162-BCC0-31C800ECB613}"/>
              </a:ext>
            </a:extLst>
          </p:cNvPr>
          <p:cNvSpPr txBox="1"/>
          <p:nvPr/>
        </p:nvSpPr>
        <p:spPr>
          <a:xfrm>
            <a:off x="11027718" y="1699399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0.005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A936164-03E6-3789-7E23-185318D616C3}"/>
              </a:ext>
            </a:extLst>
          </p:cNvPr>
          <p:cNvSpPr txBox="1"/>
          <p:nvPr/>
        </p:nvSpPr>
        <p:spPr>
          <a:xfrm>
            <a:off x="9022306" y="249114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0.017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D24EBEA-B50B-6AD5-3433-E5313200A161}"/>
              </a:ext>
            </a:extLst>
          </p:cNvPr>
          <p:cNvSpPr txBox="1"/>
          <p:nvPr/>
        </p:nvSpPr>
        <p:spPr>
          <a:xfrm>
            <a:off x="11099475" y="300399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0.004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384852B-A1D5-8713-2F4E-5267E1F2F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3932" y="529713"/>
            <a:ext cx="4192430" cy="312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52CDC3E-9EF9-942C-E957-5BE124FC9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59" y="4251029"/>
            <a:ext cx="3431150" cy="2547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450E77CF-3277-12A3-39B5-E3E38AB556A2}"/>
              </a:ext>
            </a:extLst>
          </p:cNvPr>
          <p:cNvSpPr txBox="1"/>
          <p:nvPr/>
        </p:nvSpPr>
        <p:spPr>
          <a:xfrm>
            <a:off x="751279" y="3916935"/>
            <a:ext cx="28654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Temperature seasonality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0647D5E-BF3E-A855-FE7C-96ECBA55BD96}"/>
              </a:ext>
            </a:extLst>
          </p:cNvPr>
          <p:cNvSpPr txBox="1"/>
          <p:nvPr/>
        </p:nvSpPr>
        <p:spPr>
          <a:xfrm>
            <a:off x="882899" y="4793144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0.018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A5C4FBD-54E6-7825-1CA6-DFF25F673DFA}"/>
              </a:ext>
            </a:extLst>
          </p:cNvPr>
          <p:cNvSpPr txBox="1"/>
          <p:nvPr/>
        </p:nvSpPr>
        <p:spPr>
          <a:xfrm>
            <a:off x="2606810" y="440779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0.09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C320559-F940-EA6F-3545-6D792A5AFF84}"/>
              </a:ext>
            </a:extLst>
          </p:cNvPr>
          <p:cNvSpPr txBox="1"/>
          <p:nvPr/>
        </p:nvSpPr>
        <p:spPr>
          <a:xfrm>
            <a:off x="921535" y="5642019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0.08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B93BE0A-19C9-6B7E-E0C3-2012E07B8422}"/>
              </a:ext>
            </a:extLst>
          </p:cNvPr>
          <p:cNvSpPr txBox="1"/>
          <p:nvPr/>
        </p:nvSpPr>
        <p:spPr>
          <a:xfrm>
            <a:off x="2675746" y="5708566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0.018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AC594372-2B46-C8F2-7AF6-A95C7E04D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7096" y="4251029"/>
            <a:ext cx="3431151" cy="2541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8AD2DBAF-6A3F-8A4D-A10A-D1BA2CB08297}"/>
              </a:ext>
            </a:extLst>
          </p:cNvPr>
          <p:cNvSpPr txBox="1"/>
          <p:nvPr/>
        </p:nvSpPr>
        <p:spPr>
          <a:xfrm>
            <a:off x="9018850" y="3916935"/>
            <a:ext cx="2839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Precipitation seasonality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F46891A-ECDB-36DD-CB91-DBA1E20B420B}"/>
              </a:ext>
            </a:extLst>
          </p:cNvPr>
          <p:cNvSpPr txBox="1"/>
          <p:nvPr/>
        </p:nvSpPr>
        <p:spPr>
          <a:xfrm>
            <a:off x="8852759" y="4947032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0.003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A83DBBE-455A-5549-4DE1-EA8932E1FE9F}"/>
              </a:ext>
            </a:extLst>
          </p:cNvPr>
          <p:cNvSpPr txBox="1"/>
          <p:nvPr/>
        </p:nvSpPr>
        <p:spPr>
          <a:xfrm>
            <a:off x="11025765" y="4951696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0.077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9B1289EC-0ED0-528C-AF5E-83A44FAA58E9}"/>
              </a:ext>
            </a:extLst>
          </p:cNvPr>
          <p:cNvSpPr txBox="1"/>
          <p:nvPr/>
        </p:nvSpPr>
        <p:spPr>
          <a:xfrm>
            <a:off x="9169282" y="6325570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0.092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F906505-80AA-A783-17BC-D93AE0D06D3C}"/>
              </a:ext>
            </a:extLst>
          </p:cNvPr>
          <p:cNvSpPr txBox="1"/>
          <p:nvPr/>
        </p:nvSpPr>
        <p:spPr>
          <a:xfrm>
            <a:off x="10888888" y="6325569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0.080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3CF8EE6D-BDC2-A3FC-7CF1-EA4482D98E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1140" y="3702057"/>
            <a:ext cx="4192430" cy="3105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23293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35E03DA4-110E-648B-BCC8-64D9B875E5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899139"/>
            <a:ext cx="5412544" cy="400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44F9229-C9EC-28FA-D836-AA362D753994}"/>
              </a:ext>
            </a:extLst>
          </p:cNvPr>
          <p:cNvSpPr txBox="1"/>
          <p:nvPr/>
        </p:nvSpPr>
        <p:spPr>
          <a:xfrm>
            <a:off x="4013932" y="0"/>
            <a:ext cx="4164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ENVIRONMENT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CF0B504-87EB-E284-BED3-5947E28D2778}"/>
              </a:ext>
            </a:extLst>
          </p:cNvPr>
          <p:cNvSpPr txBox="1"/>
          <p:nvPr/>
        </p:nvSpPr>
        <p:spPr>
          <a:xfrm>
            <a:off x="1776847" y="1433617"/>
            <a:ext cx="2502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Net primary productivity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6897B28-3AB5-D074-51CF-F95AB917E889}"/>
              </a:ext>
            </a:extLst>
          </p:cNvPr>
          <p:cNvSpPr txBox="1"/>
          <p:nvPr/>
        </p:nvSpPr>
        <p:spPr>
          <a:xfrm>
            <a:off x="1193729" y="2963424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0.002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46BC73-4B11-31C7-D862-D00DE8910457}"/>
              </a:ext>
            </a:extLst>
          </p:cNvPr>
          <p:cNvSpPr txBox="1"/>
          <p:nvPr/>
        </p:nvSpPr>
        <p:spPr>
          <a:xfrm>
            <a:off x="4013932" y="3271201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0.004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942B802-50C6-7CBF-4A3A-3ED255B4466C}"/>
              </a:ext>
            </a:extLst>
          </p:cNvPr>
          <p:cNvSpPr txBox="1"/>
          <p:nvPr/>
        </p:nvSpPr>
        <p:spPr>
          <a:xfrm>
            <a:off x="1486806" y="522211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0.001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2863A10-6790-C7CC-8A76-DD69E6474368}"/>
              </a:ext>
            </a:extLst>
          </p:cNvPr>
          <p:cNvSpPr txBox="1"/>
          <p:nvPr/>
        </p:nvSpPr>
        <p:spPr>
          <a:xfrm>
            <a:off x="4398709" y="5222113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0.01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2639D4D0-D6EA-0A0A-5E88-BA8F4F593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729" y="1870501"/>
            <a:ext cx="5412544" cy="403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F459738-9673-0A7D-CC87-A60BAFA55627}"/>
              </a:ext>
            </a:extLst>
          </p:cNvPr>
          <p:cNvSpPr txBox="1"/>
          <p:nvPr/>
        </p:nvSpPr>
        <p:spPr>
          <a:xfrm>
            <a:off x="8229600" y="1433617"/>
            <a:ext cx="2502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Topographic complexity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0CCEE73-5B9D-BCD0-098E-6600E7E4466D}"/>
              </a:ext>
            </a:extLst>
          </p:cNvPr>
          <p:cNvSpPr txBox="1"/>
          <p:nvPr/>
        </p:nvSpPr>
        <p:spPr>
          <a:xfrm>
            <a:off x="7594950" y="3054099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0.0004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6B0B068-3A79-1C34-00E4-0169204CDC6B}"/>
              </a:ext>
            </a:extLst>
          </p:cNvPr>
          <p:cNvSpPr txBox="1"/>
          <p:nvPr/>
        </p:nvSpPr>
        <p:spPr>
          <a:xfrm>
            <a:off x="10525720" y="2245207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0.0397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97184C3-EC78-6B70-2AE6-9F39E4127AA3}"/>
              </a:ext>
            </a:extLst>
          </p:cNvPr>
          <p:cNvSpPr txBox="1"/>
          <p:nvPr/>
        </p:nvSpPr>
        <p:spPr>
          <a:xfrm>
            <a:off x="7805965" y="4481265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/>
              <a:t>R</a:t>
            </a:r>
            <a:r>
              <a:rPr lang="en-US" sz="1400" baseline="30000"/>
              <a:t>2</a:t>
            </a:r>
            <a:r>
              <a:rPr lang="en-US" sz="1400"/>
              <a:t> = 0.0414</a:t>
            </a:r>
            <a:endParaRPr lang="en-US" sz="14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67C761D8-F741-E5AC-0CB1-D68C89F9A796}"/>
              </a:ext>
            </a:extLst>
          </p:cNvPr>
          <p:cNvSpPr txBox="1"/>
          <p:nvPr/>
        </p:nvSpPr>
        <p:spPr>
          <a:xfrm>
            <a:off x="10525719" y="4327376"/>
            <a:ext cx="11662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dirty="0"/>
              <a:t> = 0.00008</a:t>
            </a:r>
          </a:p>
        </p:txBody>
      </p:sp>
    </p:spTree>
    <p:extLst>
      <p:ext uri="{BB962C8B-B14F-4D97-AF65-F5344CB8AC3E}">
        <p14:creationId xmlns:p14="http://schemas.microsoft.com/office/powerpoint/2010/main" val="27902109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8943E7E-CA01-1918-48AA-64E210A58183}"/>
              </a:ext>
            </a:extLst>
          </p:cNvPr>
          <p:cNvSpPr txBox="1"/>
          <p:nvPr/>
        </p:nvSpPr>
        <p:spPr>
          <a:xfrm>
            <a:off x="3448904" y="246184"/>
            <a:ext cx="52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RICHNESS AND LATITUDE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50C0F44-0210-9700-867E-D8F70E6D8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70" y="2102988"/>
            <a:ext cx="3812370" cy="2844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A22EB162-DCF6-BAD4-3714-4DBC73D4FF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786" y="2102987"/>
            <a:ext cx="3848766" cy="284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Diagrama&#10;&#10;Descripción generada automáticamente">
            <a:extLst>
              <a:ext uri="{FF2B5EF4-FFF2-40B4-BE49-F238E27FC236}">
                <a16:creationId xmlns:a16="http://schemas.microsoft.com/office/drawing/2014/main" id="{D7F82A4B-ACA8-C5E7-8709-015D30E81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4027" y="2102986"/>
            <a:ext cx="3830484" cy="284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8ED64BA-38CB-3772-1A73-75CB7419C499}"/>
              </a:ext>
            </a:extLst>
          </p:cNvPr>
          <p:cNvSpPr txBox="1"/>
          <p:nvPr/>
        </p:nvSpPr>
        <p:spPr>
          <a:xfrm>
            <a:off x="690317" y="1456655"/>
            <a:ext cx="25020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 err="1"/>
              <a:t>resPD</a:t>
            </a:r>
            <a:r>
              <a:rPr lang="en-US" dirty="0"/>
              <a:t> vs latitude (colored by richness)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B1AE9E2-C73A-FF40-C535-C2ECA652317F}"/>
              </a:ext>
            </a:extLst>
          </p:cNvPr>
          <p:cNvSpPr txBox="1"/>
          <p:nvPr/>
        </p:nvSpPr>
        <p:spPr>
          <a:xfrm>
            <a:off x="4880131" y="1456654"/>
            <a:ext cx="25020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richness vs latitude (colored by </a:t>
            </a:r>
            <a:r>
              <a:rPr lang="en-US" dirty="0" err="1"/>
              <a:t>resPD</a:t>
            </a:r>
            <a:r>
              <a:rPr lang="en-US" dirty="0"/>
              <a:t>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A0E141D-28FA-E352-2C4D-60DFEBDEC499}"/>
              </a:ext>
            </a:extLst>
          </p:cNvPr>
          <p:cNvSpPr txBox="1"/>
          <p:nvPr/>
        </p:nvSpPr>
        <p:spPr>
          <a:xfrm>
            <a:off x="8898231" y="1595153"/>
            <a:ext cx="2502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richness vs </a:t>
            </a:r>
            <a:r>
              <a:rPr lang="en-US" dirty="0" err="1"/>
              <a:t>resPD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643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0373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200A8E6-F91D-C1A2-D075-8B6AC0D23D65}"/>
              </a:ext>
            </a:extLst>
          </p:cNvPr>
          <p:cNvSpPr txBox="1"/>
          <p:nvPr/>
        </p:nvSpPr>
        <p:spPr>
          <a:xfrm>
            <a:off x="2017280" y="358716"/>
            <a:ext cx="815744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es-ES"/>
            </a:defPPr>
            <a:lvl1pPr algn="ctr">
              <a:defRPr sz="2800" b="1">
                <a:solidFill>
                  <a:srgbClr val="63AB9C"/>
                </a:solidFill>
                <a:latin typeface="Calibri" panose="020F0502020204030204" pitchFamily="34" charset="0"/>
                <a:ea typeface="Optima" charset="0"/>
                <a:cs typeface="Calibri" panose="020F0502020204030204" pitchFamily="34" charset="0"/>
              </a:defRPr>
            </a:lvl1pPr>
          </a:lstStyle>
          <a:p>
            <a:r>
              <a:rPr lang="es-ES" dirty="0">
                <a:solidFill>
                  <a:schemeClr val="tx1"/>
                </a:solidFill>
              </a:rPr>
              <a:t>PRESENT-DAY DIVERSITY DYNAMICS OF TETRAPODS</a:t>
            </a:r>
          </a:p>
        </p:txBody>
      </p:sp>
      <p:sp>
        <p:nvSpPr>
          <p:cNvPr id="3" name="CuadroTexto 112">
            <a:extLst>
              <a:ext uri="{FF2B5EF4-FFF2-40B4-BE49-F238E27FC236}">
                <a16:creationId xmlns:a16="http://schemas.microsoft.com/office/drawing/2014/main" id="{00F3484D-3E4B-8944-068F-72EAC7AE9967}"/>
              </a:ext>
            </a:extLst>
          </p:cNvPr>
          <p:cNvSpPr txBox="1"/>
          <p:nvPr/>
        </p:nvSpPr>
        <p:spPr>
          <a:xfrm>
            <a:off x="1372366" y="1245139"/>
            <a:ext cx="9447267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es-ES"/>
            </a:defPPr>
            <a:lvl1pPr>
              <a:defRPr sz="1600" b="1">
                <a:latin typeface="Muli ExtraLight" panose="02000303000000000000" pitchFamily="2" charset="77"/>
                <a:ea typeface="Optima" charset="0"/>
                <a:cs typeface="Calibri"/>
              </a:defRPr>
            </a:lvl1pPr>
          </a:lstStyle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Are species in </a:t>
            </a:r>
            <a:r>
              <a:rPr lang="en-US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“cradles”</a:t>
            </a:r>
            <a:r>
              <a:rPr lang="en-US" sz="2400" dirty="0">
                <a:solidFill>
                  <a:srgbClr val="63AB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speciating faster than in </a:t>
            </a:r>
            <a:r>
              <a:rPr lang="en-US" sz="24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“museums”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4360C67-A8B1-219C-D784-3F9087ADF2E8}"/>
              </a:ext>
            </a:extLst>
          </p:cNvPr>
          <p:cNvSpPr txBox="1"/>
          <p:nvPr/>
        </p:nvSpPr>
        <p:spPr>
          <a:xfrm>
            <a:off x="2581012" y="2492921"/>
            <a:ext cx="26245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regions of high instability, heterogeneity and species turnover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9AB1996-E1C3-D3CE-4D4A-D50CC9350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578545">
            <a:off x="3830431" y="1853666"/>
            <a:ext cx="932685" cy="31604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7C67681-CE9E-C734-CB47-C75F7B943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069665">
            <a:off x="8738542" y="1869512"/>
            <a:ext cx="919122" cy="316047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E6D0E25F-7501-8DAC-40C2-F9D4EA254F8C}"/>
              </a:ext>
            </a:extLst>
          </p:cNvPr>
          <p:cNvSpPr txBox="1"/>
          <p:nvPr/>
        </p:nvSpPr>
        <p:spPr>
          <a:xfrm>
            <a:off x="7995323" y="2477573"/>
            <a:ext cx="30451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regions of long-lasting environmental stability and taxonomic diversity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D50DFF3-9481-FEBF-292A-95286116D764}"/>
              </a:ext>
            </a:extLst>
          </p:cNvPr>
          <p:cNvSpPr txBox="1"/>
          <p:nvPr/>
        </p:nvSpPr>
        <p:spPr>
          <a:xfrm>
            <a:off x="139090" y="1891446"/>
            <a:ext cx="12166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Stebbins 1974</a:t>
            </a:r>
          </a:p>
        </p:txBody>
      </p:sp>
    </p:spTree>
    <p:extLst>
      <p:ext uri="{BB962C8B-B14F-4D97-AF65-F5344CB8AC3E}">
        <p14:creationId xmlns:p14="http://schemas.microsoft.com/office/powerpoint/2010/main" val="4027023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200A8E6-F91D-C1A2-D075-8B6AC0D23D65}"/>
              </a:ext>
            </a:extLst>
          </p:cNvPr>
          <p:cNvSpPr txBox="1"/>
          <p:nvPr/>
        </p:nvSpPr>
        <p:spPr>
          <a:xfrm>
            <a:off x="2017280" y="358716"/>
            <a:ext cx="815744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es-ES"/>
            </a:defPPr>
            <a:lvl1pPr algn="ctr">
              <a:defRPr sz="2800" b="1">
                <a:solidFill>
                  <a:srgbClr val="63AB9C"/>
                </a:solidFill>
                <a:latin typeface="Calibri" panose="020F0502020204030204" pitchFamily="34" charset="0"/>
                <a:ea typeface="Optima" charset="0"/>
                <a:cs typeface="Calibri" panose="020F0502020204030204" pitchFamily="34" charset="0"/>
              </a:defRPr>
            </a:lvl1pPr>
          </a:lstStyle>
          <a:p>
            <a:r>
              <a:rPr lang="es-ES" dirty="0">
                <a:solidFill>
                  <a:schemeClr val="tx1"/>
                </a:solidFill>
              </a:rPr>
              <a:t>PRESENT-DAY DIVERSITY DYNAMICS OF TETRAPODS</a:t>
            </a:r>
          </a:p>
        </p:txBody>
      </p:sp>
      <p:sp>
        <p:nvSpPr>
          <p:cNvPr id="3" name="CuadroTexto 112">
            <a:extLst>
              <a:ext uri="{FF2B5EF4-FFF2-40B4-BE49-F238E27FC236}">
                <a16:creationId xmlns:a16="http://schemas.microsoft.com/office/drawing/2014/main" id="{00F3484D-3E4B-8944-068F-72EAC7AE9967}"/>
              </a:ext>
            </a:extLst>
          </p:cNvPr>
          <p:cNvSpPr txBox="1"/>
          <p:nvPr/>
        </p:nvSpPr>
        <p:spPr>
          <a:xfrm>
            <a:off x="1372366" y="1245139"/>
            <a:ext cx="9447267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es-ES"/>
            </a:defPPr>
            <a:lvl1pPr>
              <a:defRPr sz="1600" b="1">
                <a:latin typeface="Muli ExtraLight" panose="02000303000000000000" pitchFamily="2" charset="77"/>
                <a:ea typeface="Optima" charset="0"/>
                <a:cs typeface="Calibri"/>
              </a:defRPr>
            </a:lvl1pPr>
          </a:lstStyle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Are species in </a:t>
            </a:r>
            <a:r>
              <a:rPr lang="en-US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“cradles”</a:t>
            </a:r>
            <a:r>
              <a:rPr lang="en-US" sz="2400" dirty="0">
                <a:solidFill>
                  <a:srgbClr val="63AB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speciating faster than in </a:t>
            </a:r>
            <a:r>
              <a:rPr lang="en-US" sz="24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“museums”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4360C67-A8B1-219C-D784-3F9087ADF2E8}"/>
              </a:ext>
            </a:extLst>
          </p:cNvPr>
          <p:cNvSpPr txBox="1"/>
          <p:nvPr/>
        </p:nvSpPr>
        <p:spPr>
          <a:xfrm>
            <a:off x="2581012" y="2492921"/>
            <a:ext cx="26245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regions of high instability, heterogeneity and species turnover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9AB1996-E1C3-D3CE-4D4A-D50CC9350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578545">
            <a:off x="3830431" y="1853666"/>
            <a:ext cx="932685" cy="31604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7C67681-CE9E-C734-CB47-C75F7B943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069665">
            <a:off x="8738542" y="1869512"/>
            <a:ext cx="919122" cy="316047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E6D0E25F-7501-8DAC-40C2-F9D4EA254F8C}"/>
              </a:ext>
            </a:extLst>
          </p:cNvPr>
          <p:cNvSpPr txBox="1"/>
          <p:nvPr/>
        </p:nvSpPr>
        <p:spPr>
          <a:xfrm>
            <a:off x="7995323" y="2477573"/>
            <a:ext cx="30451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regions of long-lasting environmental stability and taxonomic diversity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D50DFF3-9481-FEBF-292A-95286116D764}"/>
              </a:ext>
            </a:extLst>
          </p:cNvPr>
          <p:cNvSpPr txBox="1"/>
          <p:nvPr/>
        </p:nvSpPr>
        <p:spPr>
          <a:xfrm>
            <a:off x="139090" y="1891446"/>
            <a:ext cx="12166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Stebbins 1974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7F615F28-BD98-C348-C0D7-8AA65634B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358064" y="3620084"/>
            <a:ext cx="754407" cy="31604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32E6968-C07B-9B11-E33F-F0D1F6A99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240703" y="3627007"/>
            <a:ext cx="740567" cy="316047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A5E03192-2A40-EDF2-7257-EB69D884C7B4}"/>
              </a:ext>
            </a:extLst>
          </p:cNvPr>
          <p:cNvSpPr txBox="1"/>
          <p:nvPr/>
        </p:nvSpPr>
        <p:spPr>
          <a:xfrm>
            <a:off x="2422988" y="4260853"/>
            <a:ext cx="2624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High phylogenetic relatedness of species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AE2DF8E-0EBA-4B7A-2CBA-6C5A24B06D81}"/>
              </a:ext>
            </a:extLst>
          </p:cNvPr>
          <p:cNvSpPr txBox="1"/>
          <p:nvPr/>
        </p:nvSpPr>
        <p:spPr>
          <a:xfrm>
            <a:off x="8298707" y="4274521"/>
            <a:ext cx="2624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Distantly related species</a:t>
            </a:r>
          </a:p>
        </p:txBody>
      </p:sp>
    </p:spTree>
    <p:extLst>
      <p:ext uri="{BB962C8B-B14F-4D97-AF65-F5344CB8AC3E}">
        <p14:creationId xmlns:p14="http://schemas.microsoft.com/office/powerpoint/2010/main" val="60059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200A8E6-F91D-C1A2-D075-8B6AC0D23D65}"/>
              </a:ext>
            </a:extLst>
          </p:cNvPr>
          <p:cNvSpPr txBox="1"/>
          <p:nvPr/>
        </p:nvSpPr>
        <p:spPr>
          <a:xfrm>
            <a:off x="2017280" y="358716"/>
            <a:ext cx="815744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es-ES"/>
            </a:defPPr>
            <a:lvl1pPr algn="ctr">
              <a:defRPr sz="2800" b="1">
                <a:solidFill>
                  <a:srgbClr val="63AB9C"/>
                </a:solidFill>
                <a:latin typeface="Calibri" panose="020F0502020204030204" pitchFamily="34" charset="0"/>
                <a:ea typeface="Optima" charset="0"/>
                <a:cs typeface="Calibri" panose="020F0502020204030204" pitchFamily="34" charset="0"/>
              </a:defRPr>
            </a:lvl1pPr>
          </a:lstStyle>
          <a:p>
            <a:r>
              <a:rPr lang="es-ES" dirty="0">
                <a:solidFill>
                  <a:schemeClr val="tx1"/>
                </a:solidFill>
              </a:rPr>
              <a:t>PRESENT-DAY DIVERSITY DYNAMICS OF TETRAPODS</a:t>
            </a:r>
          </a:p>
        </p:txBody>
      </p:sp>
      <p:sp>
        <p:nvSpPr>
          <p:cNvPr id="3" name="CuadroTexto 112">
            <a:extLst>
              <a:ext uri="{FF2B5EF4-FFF2-40B4-BE49-F238E27FC236}">
                <a16:creationId xmlns:a16="http://schemas.microsoft.com/office/drawing/2014/main" id="{00F3484D-3E4B-8944-068F-72EAC7AE9967}"/>
              </a:ext>
            </a:extLst>
          </p:cNvPr>
          <p:cNvSpPr txBox="1"/>
          <p:nvPr/>
        </p:nvSpPr>
        <p:spPr>
          <a:xfrm>
            <a:off x="1372366" y="1245139"/>
            <a:ext cx="9447267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es-ES"/>
            </a:defPPr>
            <a:lvl1pPr>
              <a:defRPr sz="1600" b="1">
                <a:latin typeface="Muli ExtraLight" panose="02000303000000000000" pitchFamily="2" charset="77"/>
                <a:ea typeface="Optima" charset="0"/>
                <a:cs typeface="Calibri"/>
              </a:defRPr>
            </a:lvl1pPr>
          </a:lstStyle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Are species in </a:t>
            </a:r>
            <a:r>
              <a:rPr lang="en-US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“cradles”</a:t>
            </a:r>
            <a:r>
              <a:rPr lang="en-US" sz="2400" dirty="0">
                <a:solidFill>
                  <a:srgbClr val="63AB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speciating faster than in </a:t>
            </a:r>
            <a:r>
              <a:rPr lang="en-US" sz="24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“museums”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4360C67-A8B1-219C-D784-3F9087ADF2E8}"/>
              </a:ext>
            </a:extLst>
          </p:cNvPr>
          <p:cNvSpPr txBox="1"/>
          <p:nvPr/>
        </p:nvSpPr>
        <p:spPr>
          <a:xfrm>
            <a:off x="2581012" y="2492921"/>
            <a:ext cx="26245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regions of high instability, heterogeneity and species turnover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9AB1996-E1C3-D3CE-4D4A-D50CC9350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578545">
            <a:off x="3830431" y="1853666"/>
            <a:ext cx="932685" cy="31604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7C67681-CE9E-C734-CB47-C75F7B943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069665">
            <a:off x="8738542" y="1869512"/>
            <a:ext cx="919122" cy="316047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E6D0E25F-7501-8DAC-40C2-F9D4EA254F8C}"/>
              </a:ext>
            </a:extLst>
          </p:cNvPr>
          <p:cNvSpPr txBox="1"/>
          <p:nvPr/>
        </p:nvSpPr>
        <p:spPr>
          <a:xfrm>
            <a:off x="7995323" y="2477573"/>
            <a:ext cx="30451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regions of long-lasting environmental stability and taxonomic diversity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D50DFF3-9481-FEBF-292A-95286116D764}"/>
              </a:ext>
            </a:extLst>
          </p:cNvPr>
          <p:cNvSpPr txBox="1"/>
          <p:nvPr/>
        </p:nvSpPr>
        <p:spPr>
          <a:xfrm>
            <a:off x="139090" y="1891446"/>
            <a:ext cx="12166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Stebbins 1974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7F615F28-BD98-C348-C0D7-8AA65634B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358064" y="3620084"/>
            <a:ext cx="754407" cy="31604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32E6968-C07B-9B11-E33F-F0D1F6A99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240703" y="3627007"/>
            <a:ext cx="740567" cy="316047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A5E03192-2A40-EDF2-7257-EB69D884C7B4}"/>
              </a:ext>
            </a:extLst>
          </p:cNvPr>
          <p:cNvSpPr txBox="1"/>
          <p:nvPr/>
        </p:nvSpPr>
        <p:spPr>
          <a:xfrm>
            <a:off x="2422988" y="4260853"/>
            <a:ext cx="2624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High phylogenetic relatedness of species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AE2DF8E-0EBA-4B7A-2CBA-6C5A24B06D81}"/>
              </a:ext>
            </a:extLst>
          </p:cNvPr>
          <p:cNvSpPr txBox="1"/>
          <p:nvPr/>
        </p:nvSpPr>
        <p:spPr>
          <a:xfrm>
            <a:off x="8298707" y="4274521"/>
            <a:ext cx="2624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Distantly related species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5BD9919-135B-9CFF-66A7-2D750B21B3C5}"/>
              </a:ext>
            </a:extLst>
          </p:cNvPr>
          <p:cNvSpPr txBox="1"/>
          <p:nvPr/>
        </p:nvSpPr>
        <p:spPr>
          <a:xfrm>
            <a:off x="-43547" y="5575450"/>
            <a:ext cx="26245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63AB9C"/>
                </a:solidFill>
              </a:rPr>
              <a:t>HYPOTHESIS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1E633FC3-95D2-1895-4CB1-1BB8B978FE96}"/>
              </a:ext>
            </a:extLst>
          </p:cNvPr>
          <p:cNvSpPr txBox="1"/>
          <p:nvPr/>
        </p:nvSpPr>
        <p:spPr>
          <a:xfrm>
            <a:off x="2461333" y="5558467"/>
            <a:ext cx="24711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70C0"/>
                </a:solidFill>
              </a:rPr>
              <a:t>High speciation rates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EF8AF01-0926-A693-2C30-5508FFF5D7FA}"/>
              </a:ext>
            </a:extLst>
          </p:cNvPr>
          <p:cNvSpPr txBox="1"/>
          <p:nvPr/>
        </p:nvSpPr>
        <p:spPr>
          <a:xfrm>
            <a:off x="8533423" y="5558467"/>
            <a:ext cx="24711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s-ES"/>
            </a:defPPr>
            <a:lvl1pPr algn="ctr">
              <a:defRPr sz="2400"/>
            </a:lvl1pPr>
          </a:lstStyle>
          <a:p>
            <a:r>
              <a:rPr lang="en-US" dirty="0">
                <a:solidFill>
                  <a:srgbClr val="C00000"/>
                </a:solidFill>
              </a:rPr>
              <a:t>Low speciation rates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00A4D461-5917-6AF4-3325-66F4F9109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315702" y="5065881"/>
            <a:ext cx="762437" cy="316047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ADF0B896-1EBC-330D-6969-73F52CFC9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292149" y="5018758"/>
            <a:ext cx="762437" cy="316047"/>
          </a:xfrm>
          <a:prstGeom prst="rect">
            <a:avLst/>
          </a:prstGeom>
        </p:spPr>
      </p:pic>
      <p:sp>
        <p:nvSpPr>
          <p:cNvPr id="22" name="Rectángulo 21">
            <a:extLst>
              <a:ext uri="{FF2B5EF4-FFF2-40B4-BE49-F238E27FC236}">
                <a16:creationId xmlns:a16="http://schemas.microsoft.com/office/drawing/2014/main" id="{DA9060D5-3D28-55F8-CF7B-0A5B6F1247F3}"/>
              </a:ext>
            </a:extLst>
          </p:cNvPr>
          <p:cNvSpPr/>
          <p:nvPr/>
        </p:nvSpPr>
        <p:spPr>
          <a:xfrm>
            <a:off x="2341657" y="5301201"/>
            <a:ext cx="8698772" cy="1198083"/>
          </a:xfrm>
          <a:prstGeom prst="rect">
            <a:avLst/>
          </a:prstGeom>
          <a:noFill/>
          <a:ln w="57150">
            <a:solidFill>
              <a:srgbClr val="63AB9C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079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8ACEA36F-2DF3-6665-94B2-D6FCC3B44E33}"/>
              </a:ext>
            </a:extLst>
          </p:cNvPr>
          <p:cNvSpPr txBox="1"/>
          <p:nvPr/>
        </p:nvSpPr>
        <p:spPr>
          <a:xfrm>
            <a:off x="3815698" y="1157468"/>
            <a:ext cx="18333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Species distribution data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A82D0B4-A0EC-5154-BDF3-C7325EF61D6A}"/>
              </a:ext>
            </a:extLst>
          </p:cNvPr>
          <p:cNvSpPr txBox="1"/>
          <p:nvPr/>
        </p:nvSpPr>
        <p:spPr>
          <a:xfrm>
            <a:off x="8358989" y="1157468"/>
            <a:ext cx="18333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Phylogenetic data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6A6CFEFF-67ED-3ED4-F63B-6A1DE4BCCB22}"/>
              </a:ext>
            </a:extLst>
          </p:cNvPr>
          <p:cNvSpPr txBox="1"/>
          <p:nvPr/>
        </p:nvSpPr>
        <p:spPr>
          <a:xfrm>
            <a:off x="3480416" y="307839"/>
            <a:ext cx="523116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METHODOLOGICAL WORKFLOW</a:t>
            </a:r>
          </a:p>
        </p:txBody>
      </p:sp>
    </p:spTree>
    <p:extLst>
      <p:ext uri="{BB962C8B-B14F-4D97-AF65-F5344CB8AC3E}">
        <p14:creationId xmlns:p14="http://schemas.microsoft.com/office/powerpoint/2010/main" val="2742563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349043D-FDCF-65C2-30DB-7A2FF9F5F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70"/>
          <a:stretch/>
        </p:blipFill>
        <p:spPr>
          <a:xfrm>
            <a:off x="235933" y="2204478"/>
            <a:ext cx="3579765" cy="1562582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162532B-FADC-FF73-A817-1D3DB19F31AF}"/>
              </a:ext>
            </a:extLst>
          </p:cNvPr>
          <p:cNvSpPr txBox="1"/>
          <p:nvPr/>
        </p:nvSpPr>
        <p:spPr>
          <a:xfrm>
            <a:off x="970483" y="1865924"/>
            <a:ext cx="21038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Species richness (SR)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9B2EF04-2E64-F0D7-AEB7-3B266F777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0140" y="2203337"/>
            <a:ext cx="3579765" cy="156372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7B58C9D-C6DC-486D-9A80-EFD67AD74A9B}"/>
              </a:ext>
            </a:extLst>
          </p:cNvPr>
          <p:cNvSpPr txBox="1"/>
          <p:nvPr/>
        </p:nvSpPr>
        <p:spPr>
          <a:xfrm>
            <a:off x="5725072" y="1865924"/>
            <a:ext cx="250989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Phylogenetic diversity (PD)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ACEA36F-2DF3-6665-94B2-D6FCC3B44E33}"/>
              </a:ext>
            </a:extLst>
          </p:cNvPr>
          <p:cNvSpPr txBox="1"/>
          <p:nvPr/>
        </p:nvSpPr>
        <p:spPr>
          <a:xfrm>
            <a:off x="3815698" y="1157468"/>
            <a:ext cx="18333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Species distribution data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A82D0B4-A0EC-5154-BDF3-C7325EF61D6A}"/>
              </a:ext>
            </a:extLst>
          </p:cNvPr>
          <p:cNvSpPr txBox="1"/>
          <p:nvPr/>
        </p:nvSpPr>
        <p:spPr>
          <a:xfrm>
            <a:off x="8358989" y="1157468"/>
            <a:ext cx="18333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Phylogenetic data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4D7A8B9-70C7-0E39-F45F-1171A537DC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941171" flipV="1">
            <a:off x="3901007" y="1980907"/>
            <a:ext cx="857805" cy="30084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1F54642-24BC-4FAD-67B9-E852439410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942552">
            <a:off x="4473408" y="1964713"/>
            <a:ext cx="760315" cy="316188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AEDC4B7-4F4B-9C6D-7026-1F6E51227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14633" flipV="1">
            <a:off x="8239925" y="1711163"/>
            <a:ext cx="857805" cy="300847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03276948-6D46-6F19-B6CA-9C8643ED3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9454" y="2238115"/>
            <a:ext cx="3382546" cy="1472591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30F1932A-BD84-7332-C2D6-07D363F8360B}"/>
              </a:ext>
            </a:extLst>
          </p:cNvPr>
          <p:cNvSpPr txBox="1"/>
          <p:nvPr/>
        </p:nvSpPr>
        <p:spPr>
          <a:xfrm>
            <a:off x="9794644" y="1874853"/>
            <a:ext cx="19125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Speciation rate (DR)</a:t>
            </a: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10B2BF7F-41B4-2ABE-4BCD-E746D33FCF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595585">
            <a:off x="9806379" y="1590861"/>
            <a:ext cx="561934" cy="234342"/>
          </a:xfrm>
          <a:prstGeom prst="rect">
            <a:avLst/>
          </a:prstGeom>
        </p:spPr>
      </p:pic>
      <p:sp>
        <p:nvSpPr>
          <p:cNvPr id="31" name="CuadroTexto 30">
            <a:extLst>
              <a:ext uri="{FF2B5EF4-FFF2-40B4-BE49-F238E27FC236}">
                <a16:creationId xmlns:a16="http://schemas.microsoft.com/office/drawing/2014/main" id="{6A6CFEFF-67ED-3ED4-F63B-6A1DE4BCCB22}"/>
              </a:ext>
            </a:extLst>
          </p:cNvPr>
          <p:cNvSpPr txBox="1"/>
          <p:nvPr/>
        </p:nvSpPr>
        <p:spPr>
          <a:xfrm>
            <a:off x="3480416" y="307839"/>
            <a:ext cx="523116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METHODOLOGICAL WORKFLOW</a:t>
            </a:r>
          </a:p>
        </p:txBody>
      </p:sp>
    </p:spTree>
    <p:extLst>
      <p:ext uri="{BB962C8B-B14F-4D97-AF65-F5344CB8AC3E}">
        <p14:creationId xmlns:p14="http://schemas.microsoft.com/office/powerpoint/2010/main" val="150050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349043D-FDCF-65C2-30DB-7A2FF9F5F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70"/>
          <a:stretch/>
        </p:blipFill>
        <p:spPr>
          <a:xfrm>
            <a:off x="235933" y="2204478"/>
            <a:ext cx="3579765" cy="1562582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162532B-FADC-FF73-A817-1D3DB19F31AF}"/>
              </a:ext>
            </a:extLst>
          </p:cNvPr>
          <p:cNvSpPr txBox="1"/>
          <p:nvPr/>
        </p:nvSpPr>
        <p:spPr>
          <a:xfrm>
            <a:off x="970483" y="1865924"/>
            <a:ext cx="21038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Species richness (SR)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9B2EF04-2E64-F0D7-AEB7-3B266F777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0140" y="2203337"/>
            <a:ext cx="3579765" cy="156372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7B58C9D-C6DC-486D-9A80-EFD67AD74A9B}"/>
              </a:ext>
            </a:extLst>
          </p:cNvPr>
          <p:cNvSpPr txBox="1"/>
          <p:nvPr/>
        </p:nvSpPr>
        <p:spPr>
          <a:xfrm>
            <a:off x="5725072" y="1865924"/>
            <a:ext cx="250989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Phylogenetic diversity (PD)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ACEA36F-2DF3-6665-94B2-D6FCC3B44E33}"/>
              </a:ext>
            </a:extLst>
          </p:cNvPr>
          <p:cNvSpPr txBox="1"/>
          <p:nvPr/>
        </p:nvSpPr>
        <p:spPr>
          <a:xfrm>
            <a:off x="3815698" y="1157468"/>
            <a:ext cx="18333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Species distribution data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A82D0B4-A0EC-5154-BDF3-C7325EF61D6A}"/>
              </a:ext>
            </a:extLst>
          </p:cNvPr>
          <p:cNvSpPr txBox="1"/>
          <p:nvPr/>
        </p:nvSpPr>
        <p:spPr>
          <a:xfrm>
            <a:off x="8358989" y="1157468"/>
            <a:ext cx="18333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Phylogenetic data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4D7A8B9-70C7-0E39-F45F-1171A537DC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941171" flipV="1">
            <a:off x="3901007" y="1980907"/>
            <a:ext cx="857805" cy="30084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1F54642-24BC-4FAD-67B9-E852439410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942552">
            <a:off x="4473408" y="1964713"/>
            <a:ext cx="760315" cy="316188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AEDC4B7-4F4B-9C6D-7026-1F6E51227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14633" flipV="1">
            <a:off x="8239925" y="1711163"/>
            <a:ext cx="857805" cy="300847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7C2555CD-811F-0479-A77B-CBF46555CD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47" y="4189624"/>
            <a:ext cx="2653368" cy="1736614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28D89485-F1F9-2E92-017E-5D183FB4BD67}"/>
              </a:ext>
            </a:extLst>
          </p:cNvPr>
          <p:cNvSpPr txBox="1"/>
          <p:nvPr/>
        </p:nvSpPr>
        <p:spPr>
          <a:xfrm>
            <a:off x="812112" y="3972061"/>
            <a:ext cx="19125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PD ~ SR</a:t>
            </a: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03276948-6D46-6F19-B6CA-9C8643ED36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09454" y="2238115"/>
            <a:ext cx="3382546" cy="1472591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215274E5-93C6-25B9-D597-4B044C3270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411203">
            <a:off x="2698863" y="3916252"/>
            <a:ext cx="1880524" cy="241930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30F1932A-BD84-7332-C2D6-07D363F8360B}"/>
              </a:ext>
            </a:extLst>
          </p:cNvPr>
          <p:cNvSpPr txBox="1"/>
          <p:nvPr/>
        </p:nvSpPr>
        <p:spPr>
          <a:xfrm>
            <a:off x="9794644" y="1874853"/>
            <a:ext cx="19125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Speciation rate (DR)</a:t>
            </a: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10B2BF7F-41B4-2ABE-4BCD-E746D33FCF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3595585">
            <a:off x="9806379" y="1590861"/>
            <a:ext cx="561934" cy="234342"/>
          </a:xfrm>
          <a:prstGeom prst="rect">
            <a:avLst/>
          </a:prstGeom>
        </p:spPr>
      </p:pic>
      <p:sp>
        <p:nvSpPr>
          <p:cNvPr id="31" name="CuadroTexto 30">
            <a:extLst>
              <a:ext uri="{FF2B5EF4-FFF2-40B4-BE49-F238E27FC236}">
                <a16:creationId xmlns:a16="http://schemas.microsoft.com/office/drawing/2014/main" id="{6A6CFEFF-67ED-3ED4-F63B-6A1DE4BCCB22}"/>
              </a:ext>
            </a:extLst>
          </p:cNvPr>
          <p:cNvSpPr txBox="1"/>
          <p:nvPr/>
        </p:nvSpPr>
        <p:spPr>
          <a:xfrm>
            <a:off x="3480416" y="307839"/>
            <a:ext cx="523116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METHODOLOGICAL WORKFLOW</a:t>
            </a:r>
          </a:p>
        </p:txBody>
      </p:sp>
    </p:spTree>
    <p:extLst>
      <p:ext uri="{BB962C8B-B14F-4D97-AF65-F5344CB8AC3E}">
        <p14:creationId xmlns:p14="http://schemas.microsoft.com/office/powerpoint/2010/main" val="1438423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349043D-FDCF-65C2-30DB-7A2FF9F5F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70"/>
          <a:stretch/>
        </p:blipFill>
        <p:spPr>
          <a:xfrm>
            <a:off x="235933" y="2204478"/>
            <a:ext cx="3579765" cy="1562582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162532B-FADC-FF73-A817-1D3DB19F31AF}"/>
              </a:ext>
            </a:extLst>
          </p:cNvPr>
          <p:cNvSpPr txBox="1"/>
          <p:nvPr/>
        </p:nvSpPr>
        <p:spPr>
          <a:xfrm>
            <a:off x="970483" y="1865924"/>
            <a:ext cx="21038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Species richness (SR)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9B2EF04-2E64-F0D7-AEB7-3B266F777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0140" y="2203337"/>
            <a:ext cx="3579765" cy="156372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7B58C9D-C6DC-486D-9A80-EFD67AD74A9B}"/>
              </a:ext>
            </a:extLst>
          </p:cNvPr>
          <p:cNvSpPr txBox="1"/>
          <p:nvPr/>
        </p:nvSpPr>
        <p:spPr>
          <a:xfrm>
            <a:off x="5725072" y="1865924"/>
            <a:ext cx="250989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Phylogenetic diversity (PD)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ACEA36F-2DF3-6665-94B2-D6FCC3B44E33}"/>
              </a:ext>
            </a:extLst>
          </p:cNvPr>
          <p:cNvSpPr txBox="1"/>
          <p:nvPr/>
        </p:nvSpPr>
        <p:spPr>
          <a:xfrm>
            <a:off x="3815698" y="1157468"/>
            <a:ext cx="18333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Species distribution data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A82D0B4-A0EC-5154-BDF3-C7325EF61D6A}"/>
              </a:ext>
            </a:extLst>
          </p:cNvPr>
          <p:cNvSpPr txBox="1"/>
          <p:nvPr/>
        </p:nvSpPr>
        <p:spPr>
          <a:xfrm>
            <a:off x="8358989" y="1157468"/>
            <a:ext cx="18333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Phylogenetic data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4D7A8B9-70C7-0E39-F45F-1171A537DC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941171" flipV="1">
            <a:off x="3901007" y="1980907"/>
            <a:ext cx="857805" cy="30084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1F54642-24BC-4FAD-67B9-E852439410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942552">
            <a:off x="4473408" y="1964713"/>
            <a:ext cx="760315" cy="316188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AEDC4B7-4F4B-9C6D-7026-1F6E51227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14633" flipV="1">
            <a:off x="8239925" y="1711163"/>
            <a:ext cx="857805" cy="300847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7C2555CD-811F-0479-A77B-CBF46555CD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47" y="4189624"/>
            <a:ext cx="2653368" cy="1736614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BA5C1EF5-4824-1909-88D5-D0AEC5F998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0226" y="4622463"/>
            <a:ext cx="3532909" cy="1533956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28D89485-F1F9-2E92-017E-5D183FB4BD67}"/>
              </a:ext>
            </a:extLst>
          </p:cNvPr>
          <p:cNvSpPr txBox="1"/>
          <p:nvPr/>
        </p:nvSpPr>
        <p:spPr>
          <a:xfrm>
            <a:off x="812112" y="3972061"/>
            <a:ext cx="19125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PD ~ SR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46EFB2AA-3974-8757-9A4C-62E81D2C58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4638" y="5217065"/>
            <a:ext cx="1172468" cy="300030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79849EC9-4956-CE74-2749-5058D34B6D52}"/>
              </a:ext>
            </a:extLst>
          </p:cNvPr>
          <p:cNvSpPr txBox="1"/>
          <p:nvPr/>
        </p:nvSpPr>
        <p:spPr>
          <a:xfrm>
            <a:off x="2741518" y="5442703"/>
            <a:ext cx="142967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Take residuals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CBC9425-1196-69A3-B9B9-B5DFB72C0BC8}"/>
              </a:ext>
            </a:extLst>
          </p:cNvPr>
          <p:cNvSpPr txBox="1"/>
          <p:nvPr/>
        </p:nvSpPr>
        <p:spPr>
          <a:xfrm>
            <a:off x="5163598" y="4207211"/>
            <a:ext cx="19125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Map residual PD</a:t>
            </a: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03276948-6D46-6F19-B6CA-9C8643ED36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09454" y="2238115"/>
            <a:ext cx="3382546" cy="1472591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215274E5-93C6-25B9-D597-4B044C3270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411203">
            <a:off x="2698863" y="3916252"/>
            <a:ext cx="1880524" cy="241930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30F1932A-BD84-7332-C2D6-07D363F8360B}"/>
              </a:ext>
            </a:extLst>
          </p:cNvPr>
          <p:cNvSpPr txBox="1"/>
          <p:nvPr/>
        </p:nvSpPr>
        <p:spPr>
          <a:xfrm>
            <a:off x="9794644" y="1874853"/>
            <a:ext cx="19125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Speciation rate (DR)</a:t>
            </a: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10B2BF7F-41B4-2ABE-4BCD-E746D33FCF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3595585">
            <a:off x="9806379" y="1590861"/>
            <a:ext cx="561934" cy="234342"/>
          </a:xfrm>
          <a:prstGeom prst="rect">
            <a:avLst/>
          </a:prstGeom>
        </p:spPr>
      </p:pic>
      <p:sp>
        <p:nvSpPr>
          <p:cNvPr id="31" name="CuadroTexto 30">
            <a:extLst>
              <a:ext uri="{FF2B5EF4-FFF2-40B4-BE49-F238E27FC236}">
                <a16:creationId xmlns:a16="http://schemas.microsoft.com/office/drawing/2014/main" id="{6A6CFEFF-67ED-3ED4-F63B-6A1DE4BCCB22}"/>
              </a:ext>
            </a:extLst>
          </p:cNvPr>
          <p:cNvSpPr txBox="1"/>
          <p:nvPr/>
        </p:nvSpPr>
        <p:spPr>
          <a:xfrm>
            <a:off x="3480416" y="307839"/>
            <a:ext cx="523116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METHODOLOGICAL WORKFLOW</a:t>
            </a:r>
          </a:p>
        </p:txBody>
      </p:sp>
    </p:spTree>
    <p:extLst>
      <p:ext uri="{BB962C8B-B14F-4D97-AF65-F5344CB8AC3E}">
        <p14:creationId xmlns:p14="http://schemas.microsoft.com/office/powerpoint/2010/main" val="16984789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</TotalTime>
  <Words>590</Words>
  <Application>Microsoft Macintosh PowerPoint</Application>
  <PresentationFormat>Panorámica</PresentationFormat>
  <Paragraphs>157</Paragraphs>
  <Slides>26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Tema de Office</vt:lpstr>
      <vt:lpstr>THE ROLE OF RECENT SPECIATION IN MODERN DYNAMICS OF VERTEBRATE DIVERSITY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ROLE OF PRESENT-DAY SPECIATION IN MODERN DYNAMICS OF VERTEBRATE DIVERSITY</dc:title>
  <dc:creator>Héctor Tejero Cicuéndez</dc:creator>
  <cp:lastModifiedBy>Héctor Tejero Cicuéndez</cp:lastModifiedBy>
  <cp:revision>22</cp:revision>
  <dcterms:created xsi:type="dcterms:W3CDTF">2023-06-21T09:00:00Z</dcterms:created>
  <dcterms:modified xsi:type="dcterms:W3CDTF">2023-06-22T12:47:21Z</dcterms:modified>
</cp:coreProperties>
</file>

<file path=docProps/thumbnail.jpeg>
</file>